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56" r:id="rId4"/>
  </p:sldIdLst>
  <p:sldSz cx="42803763" cy="30275213"/>
  <p:notesSz cx="6858000" cy="9144000"/>
  <p:defaultText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B4582"/>
    <a:srgbClr val="CC5439"/>
    <a:srgbClr val="839C41"/>
    <a:srgbClr val="EC1C06"/>
    <a:srgbClr val="E2E1EB"/>
    <a:srgbClr val="D8D7E5"/>
    <a:srgbClr val="FFFFFF"/>
    <a:srgbClr val="ADAB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6" autoAdjust="0"/>
    <p:restoredTop sz="93564" autoAdjust="0"/>
  </p:normalViewPr>
  <p:slideViewPr>
    <p:cSldViewPr snapToGrid="0" snapToObjects="1">
      <p:cViewPr>
        <p:scale>
          <a:sx n="50" d="100"/>
          <a:sy n="50" d="100"/>
        </p:scale>
        <p:origin x="-2790" y="-3600"/>
      </p:cViewPr>
      <p:guideLst>
        <p:guide orient="horz" pos="9536"/>
        <p:guide pos="134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ębowska Renata" userId="96e42218-cf55-495d-9a84-2557c1e80685" providerId="ADAL" clId="{CCB7B1CC-C896-4991-B59A-A3DFDE0131B5}"/>
    <pc:docChg chg="modSld">
      <pc:chgData name="Dębowska Renata" userId="96e42218-cf55-495d-9a84-2557c1e80685" providerId="ADAL" clId="{CCB7B1CC-C896-4991-B59A-A3DFDE0131B5}" dt="2023-09-29T10:27:01.610" v="108" actId="1076"/>
      <pc:docMkLst>
        <pc:docMk/>
      </pc:docMkLst>
      <pc:sldChg chg="modSp mod">
        <pc:chgData name="Dębowska Renata" userId="96e42218-cf55-495d-9a84-2557c1e80685" providerId="ADAL" clId="{CCB7B1CC-C896-4991-B59A-A3DFDE0131B5}" dt="2023-09-29T10:27:01.610" v="108" actId="1076"/>
        <pc:sldMkLst>
          <pc:docMk/>
          <pc:sldMk cId="1075656888" sldId="256"/>
        </pc:sldMkLst>
        <pc:spChg chg="mod">
          <ac:chgData name="Dębowska Renata" userId="96e42218-cf55-495d-9a84-2557c1e80685" providerId="ADAL" clId="{CCB7B1CC-C896-4991-B59A-A3DFDE0131B5}" dt="2023-09-29T10:24:32.878" v="43" actId="114"/>
          <ac:spMkLst>
            <pc:docMk/>
            <pc:sldMk cId="1075656888" sldId="256"/>
            <ac:spMk id="6" creationId="{6CFB01A5-3FB0-FEB8-7DC7-97FFF9A93F8B}"/>
          </ac:spMkLst>
        </pc:spChg>
        <pc:spChg chg="mod">
          <ac:chgData name="Dębowska Renata" userId="96e42218-cf55-495d-9a84-2557c1e80685" providerId="ADAL" clId="{CCB7B1CC-C896-4991-B59A-A3DFDE0131B5}" dt="2023-09-29T10:24:28.298" v="42" actId="114"/>
          <ac:spMkLst>
            <pc:docMk/>
            <pc:sldMk cId="1075656888" sldId="256"/>
            <ac:spMk id="10" creationId="{D8B3C9AD-C005-CB06-BB43-582501510A27}"/>
          </ac:spMkLst>
        </pc:spChg>
        <pc:spChg chg="mod">
          <ac:chgData name="Dębowska Renata" userId="96e42218-cf55-495d-9a84-2557c1e80685" providerId="ADAL" clId="{CCB7B1CC-C896-4991-B59A-A3DFDE0131B5}" dt="2023-09-29T10:24:45.289" v="45" actId="114"/>
          <ac:spMkLst>
            <pc:docMk/>
            <pc:sldMk cId="1075656888" sldId="256"/>
            <ac:spMk id="13" creationId="{00000000-0000-0000-0000-000000000000}"/>
          </ac:spMkLst>
        </pc:spChg>
        <pc:spChg chg="mod">
          <ac:chgData name="Dębowska Renata" userId="96e42218-cf55-495d-9a84-2557c1e80685" providerId="ADAL" clId="{CCB7B1CC-C896-4991-B59A-A3DFDE0131B5}" dt="2023-09-29T10:21:41.430" v="22" actId="20577"/>
          <ac:spMkLst>
            <pc:docMk/>
            <pc:sldMk cId="1075656888" sldId="256"/>
            <ac:spMk id="15" creationId="{C38CCE11-810A-D494-4428-3FAE7981BD8F}"/>
          </ac:spMkLst>
        </pc:spChg>
        <pc:spChg chg="mod">
          <ac:chgData name="Dębowska Renata" userId="96e42218-cf55-495d-9a84-2557c1e80685" providerId="ADAL" clId="{CCB7B1CC-C896-4991-B59A-A3DFDE0131B5}" dt="2023-09-29T10:21:45.106" v="24" actId="20577"/>
          <ac:spMkLst>
            <pc:docMk/>
            <pc:sldMk cId="1075656888" sldId="256"/>
            <ac:spMk id="16" creationId="{A176DF04-F255-023A-5FF3-0BC9D904827F}"/>
          </ac:spMkLst>
        </pc:spChg>
        <pc:spChg chg="mod">
          <ac:chgData name="Dębowska Renata" userId="96e42218-cf55-495d-9a84-2557c1e80685" providerId="ADAL" clId="{CCB7B1CC-C896-4991-B59A-A3DFDE0131B5}" dt="2023-09-29T10:25:39.666" v="54" actId="20577"/>
          <ac:spMkLst>
            <pc:docMk/>
            <pc:sldMk cId="1075656888" sldId="256"/>
            <ac:spMk id="17" creationId="{D2B84641-1DF2-8131-E450-BFD8A9B51FA6}"/>
          </ac:spMkLst>
        </pc:spChg>
        <pc:spChg chg="mod">
          <ac:chgData name="Dębowska Renata" userId="96e42218-cf55-495d-9a84-2557c1e80685" providerId="ADAL" clId="{CCB7B1CC-C896-4991-B59A-A3DFDE0131B5}" dt="2023-09-29T10:27:01.610" v="108" actId="1076"/>
          <ac:spMkLst>
            <pc:docMk/>
            <pc:sldMk cId="1075656888" sldId="256"/>
            <ac:spMk id="20" creationId="{05781D71-78A3-3AEC-E81C-122702C2289B}"/>
          </ac:spMkLst>
        </pc:spChg>
        <pc:spChg chg="mod">
          <ac:chgData name="Dębowska Renata" userId="96e42218-cf55-495d-9a84-2557c1e80685" providerId="ADAL" clId="{CCB7B1CC-C896-4991-B59A-A3DFDE0131B5}" dt="2023-09-29T10:24:55.354" v="46" actId="114"/>
          <ac:spMkLst>
            <pc:docMk/>
            <pc:sldMk cId="1075656888" sldId="256"/>
            <ac:spMk id="29" creationId="{E1D44000-2ECE-596E-8BA2-2660DC4D7A1E}"/>
          </ac:spMkLst>
        </pc:spChg>
        <pc:spChg chg="mod">
          <ac:chgData name="Dębowska Renata" userId="96e42218-cf55-495d-9a84-2557c1e80685" providerId="ADAL" clId="{CCB7B1CC-C896-4991-B59A-A3DFDE0131B5}" dt="2023-09-29T10:24:58.981" v="47" actId="114"/>
          <ac:spMkLst>
            <pc:docMk/>
            <pc:sldMk cId="1075656888" sldId="256"/>
            <ac:spMk id="32" creationId="{E81F7258-3697-39DC-1901-D6BF1A653EE2}"/>
          </ac:spMkLst>
        </pc:spChg>
        <pc:spChg chg="mod">
          <ac:chgData name="Dębowska Renata" userId="96e42218-cf55-495d-9a84-2557c1e80685" providerId="ADAL" clId="{CCB7B1CC-C896-4991-B59A-A3DFDE0131B5}" dt="2023-09-29T10:22:45.957" v="32" actId="20577"/>
          <ac:spMkLst>
            <pc:docMk/>
            <pc:sldMk cId="1075656888" sldId="256"/>
            <ac:spMk id="38" creationId="{659A7491-6A06-E6A4-AECE-75CB350AC0AE}"/>
          </ac:spMkLst>
        </pc:spChg>
        <pc:spChg chg="mod">
          <ac:chgData name="Dębowska Renata" userId="96e42218-cf55-495d-9a84-2557c1e80685" providerId="ADAL" clId="{CCB7B1CC-C896-4991-B59A-A3DFDE0131B5}" dt="2023-09-29T10:23:45.901" v="41" actId="20577"/>
          <ac:spMkLst>
            <pc:docMk/>
            <pc:sldMk cId="1075656888" sldId="256"/>
            <ac:spMk id="67" creationId="{1204E6AE-7A77-A2E8-3862-F2B1FC95985A}"/>
          </ac:spMkLst>
        </pc:spChg>
        <pc:spChg chg="mod">
          <ac:chgData name="Dębowska Renata" userId="96e42218-cf55-495d-9a84-2557c1e80685" providerId="ADAL" clId="{CCB7B1CC-C896-4991-B59A-A3DFDE0131B5}" dt="2023-09-29T10:23:19.169" v="37" actId="20577"/>
          <ac:spMkLst>
            <pc:docMk/>
            <pc:sldMk cId="1075656888" sldId="256"/>
            <ac:spMk id="68" creationId="{8E61FEBF-B9CF-76FA-99AE-F953412DBE85}"/>
          </ac:spMkLst>
        </pc:spChg>
      </pc:sldChg>
    </pc:docChg>
  </pc:docChgLst>
  <pc:docChgLst>
    <pc:chgData name="Rachalewski Michał" userId="2e85e005-784f-4fa5-8a2a-1825f06b584b" providerId="ADAL" clId="{946D96C8-A545-4F00-96F2-4C2E77E51A08}"/>
    <pc:docChg chg="custSel modSld">
      <pc:chgData name="Rachalewski Michał" userId="2e85e005-784f-4fa5-8a2a-1825f06b584b" providerId="ADAL" clId="{946D96C8-A545-4F00-96F2-4C2E77E51A08}" dt="2023-09-29T10:33:22.454" v="1" actId="478"/>
      <pc:docMkLst>
        <pc:docMk/>
      </pc:docMkLst>
      <pc:sldChg chg="delSp modSp mod">
        <pc:chgData name="Rachalewski Michał" userId="2e85e005-784f-4fa5-8a2a-1825f06b584b" providerId="ADAL" clId="{946D96C8-A545-4F00-96F2-4C2E77E51A08}" dt="2023-09-29T10:33:22.454" v="1" actId="478"/>
        <pc:sldMkLst>
          <pc:docMk/>
          <pc:sldMk cId="1075656888" sldId="256"/>
        </pc:sldMkLst>
        <pc:spChg chg="del mod">
          <ac:chgData name="Rachalewski Michał" userId="2e85e005-784f-4fa5-8a2a-1825f06b584b" providerId="ADAL" clId="{946D96C8-A545-4F00-96F2-4C2E77E51A08}" dt="2023-09-29T10:33:22.454" v="1" actId="478"/>
          <ac:spMkLst>
            <pc:docMk/>
            <pc:sldMk cId="1075656888" sldId="256"/>
            <ac:spMk id="22" creationId="{C9534954-F63D-F0A6-EA00-1EE7411BF3F1}"/>
          </ac:spMkLst>
        </pc:spChg>
      </pc:sldChg>
    </pc:docChg>
  </pc:docChgLst>
  <pc:docChgLst>
    <pc:chgData name="Rachalewski Michał" userId="2e85e005-784f-4fa5-8a2a-1825f06b584b" providerId="ADAL" clId="{7FD2280C-DFBD-42E7-8EA9-2B10FD760BEC}"/>
    <pc:docChg chg="modSld">
      <pc:chgData name="Rachalewski Michał" userId="2e85e005-784f-4fa5-8a2a-1825f06b584b" providerId="ADAL" clId="{7FD2280C-DFBD-42E7-8EA9-2B10FD760BEC}" dt="2023-11-03T12:45:23.388" v="1" actId="27918"/>
      <pc:docMkLst>
        <pc:docMk/>
      </pc:docMkLst>
      <pc:sldChg chg="mod">
        <pc:chgData name="Rachalewski Michał" userId="2e85e005-784f-4fa5-8a2a-1825f06b584b" providerId="ADAL" clId="{7FD2280C-DFBD-42E7-8EA9-2B10FD760BEC}" dt="2023-11-03T12:45:23.388" v="1" actId="27918"/>
        <pc:sldMkLst>
          <pc:docMk/>
          <pc:sldMk cId="1075656888" sldId="256"/>
        </pc:sldMkLst>
      </pc:sldChg>
    </pc:docChg>
  </pc:docChgLst>
  <pc:docChgLst>
    <pc:chgData name="Dębowska Renata" userId="96e42218-cf55-495d-9a84-2557c1e80685" providerId="ADAL" clId="{9825B6E4-2CC7-4A2C-B301-A616C960BC5B}"/>
    <pc:docChg chg="modSld">
      <pc:chgData name="Dębowska Renata" userId="96e42218-cf55-495d-9a84-2557c1e80685" providerId="ADAL" clId="{9825B6E4-2CC7-4A2C-B301-A616C960BC5B}" dt="2023-09-29T10:30:37.723" v="0" actId="1076"/>
      <pc:docMkLst>
        <pc:docMk/>
      </pc:docMkLst>
      <pc:sldChg chg="modSp mod">
        <pc:chgData name="Dębowska Renata" userId="96e42218-cf55-495d-9a84-2557c1e80685" providerId="ADAL" clId="{9825B6E4-2CC7-4A2C-B301-A616C960BC5B}" dt="2023-09-29T10:30:37.723" v="0" actId="1076"/>
        <pc:sldMkLst>
          <pc:docMk/>
          <pc:sldMk cId="1075656888" sldId="256"/>
        </pc:sldMkLst>
        <pc:spChg chg="mod">
          <ac:chgData name="Dębowska Renata" userId="96e42218-cf55-495d-9a84-2557c1e80685" providerId="ADAL" clId="{9825B6E4-2CC7-4A2C-B301-A616C960BC5B}" dt="2023-09-29T10:30:37.723" v="0" actId="1076"/>
          <ac:spMkLst>
            <pc:docMk/>
            <pc:sldMk cId="1075656888" sldId="256"/>
            <ac:spMk id="17" creationId="{D2B84641-1DF2-8131-E450-BFD8A9B51FA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pl-PL" sz="1600" b="1" dirty="0" err="1">
                <a:solidFill>
                  <a:schemeClr val="bg1"/>
                </a:solidFill>
              </a:rPr>
              <a:t>Cytotoxicity</a:t>
            </a:r>
            <a:r>
              <a:rPr lang="pl-PL" sz="1600" b="1" baseline="0" dirty="0">
                <a:solidFill>
                  <a:schemeClr val="bg1"/>
                </a:solidFill>
              </a:rPr>
              <a:t> </a:t>
            </a:r>
            <a:r>
              <a:rPr lang="pl-PL" sz="1600" b="1" i="1" baseline="0" dirty="0">
                <a:solidFill>
                  <a:schemeClr val="bg1"/>
                </a:solidFill>
              </a:rPr>
              <a:t>in vitro</a:t>
            </a:r>
            <a:endParaRPr lang="pl-PL" sz="1600" b="1" i="1"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pl-PL"/>
        </a:p>
      </c:txPr>
    </c:title>
    <c:autoTitleDeleted val="0"/>
    <c:plotArea>
      <c:layout/>
      <c:barChart>
        <c:barDir val="col"/>
        <c:grouping val="clustered"/>
        <c:varyColors val="0"/>
        <c:ser>
          <c:idx val="1"/>
          <c:order val="0"/>
          <c:tx>
            <c:v>16926</c:v>
          </c:tx>
          <c:spPr>
            <a:solidFill>
              <a:schemeClr val="bg2">
                <a:lumMod val="75000"/>
                <a:lumOff val="25000"/>
              </a:schemeClr>
            </a:solidFill>
            <a:ln w="12700">
              <a:solidFill>
                <a:schemeClr val="bg1">
                  <a:lumMod val="95000"/>
                  <a:lumOff val="5000"/>
                  <a:alpha val="99000"/>
                </a:schemeClr>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5359-4135-9D68-A7FBE7761E91}"/>
                </c:ext>
              </c:extLst>
            </c:dLbl>
            <c:dLbl>
              <c:idx val="1"/>
              <c:delete val="1"/>
              <c:extLst>
                <c:ext xmlns:c15="http://schemas.microsoft.com/office/drawing/2012/chart" uri="{CE6537A1-D6FC-4f65-9D91-7224C49458BB}"/>
                <c:ext xmlns:c16="http://schemas.microsoft.com/office/drawing/2014/chart" uri="{C3380CC4-5D6E-409C-BE32-E72D297353CC}">
                  <c16:uniqueId val="{00000009-5359-4135-9D68-A7FBE7761E91}"/>
                </c:ext>
              </c:extLst>
            </c:dLbl>
            <c:dLbl>
              <c:idx val="2"/>
              <c:delete val="1"/>
              <c:extLst>
                <c:ext xmlns:c15="http://schemas.microsoft.com/office/drawing/2012/chart" uri="{CE6537A1-D6FC-4f65-9D91-7224C49458BB}"/>
                <c:ext xmlns:c16="http://schemas.microsoft.com/office/drawing/2014/chart" uri="{C3380CC4-5D6E-409C-BE32-E72D297353CC}">
                  <c16:uniqueId val="{0000000A-5359-4135-9D68-A7FBE7761E91}"/>
                </c:ext>
              </c:extLst>
            </c:dLbl>
            <c:dLbl>
              <c:idx val="3"/>
              <c:delete val="1"/>
              <c:extLst>
                <c:ext xmlns:c15="http://schemas.microsoft.com/office/drawing/2012/chart" uri="{CE6537A1-D6FC-4f65-9D91-7224C49458BB}"/>
                <c:ext xmlns:c16="http://schemas.microsoft.com/office/drawing/2014/chart" uri="{C3380CC4-5D6E-409C-BE32-E72D297353CC}">
                  <c16:uniqueId val="{0000000B-5359-4135-9D68-A7FBE7761E91}"/>
                </c:ext>
              </c:extLst>
            </c:dLbl>
            <c:dLbl>
              <c:idx val="4"/>
              <c:layout>
                <c:manualLayout>
                  <c:x val="-5.210669825065628E-3"/>
                  <c:y val="-1.62282352052974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359-4135-9D68-A7FBE7761E91}"/>
                </c:ext>
              </c:extLst>
            </c:dLbl>
            <c:dLbl>
              <c:idx val="5"/>
              <c:layout>
                <c:manualLayout>
                  <c:x val="6.8981380682434979E-4"/>
                  <c:y val="-9.30837299978203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359-4135-9D68-A7FBE7761E91}"/>
                </c:ext>
              </c:extLst>
            </c:dLbl>
            <c:dLbl>
              <c:idx val="7"/>
              <c:layout>
                <c:manualLayout>
                  <c:x val="2.2698328845833769E-3"/>
                  <c:y val="-8.544877578927995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359-4135-9D68-A7FBE7761E91}"/>
                </c:ext>
              </c:extLst>
            </c:dLbl>
            <c:dLbl>
              <c:idx val="8"/>
              <c:delete val="1"/>
              <c:extLst>
                <c:ext xmlns:c15="http://schemas.microsoft.com/office/drawing/2012/chart" uri="{CE6537A1-D6FC-4f65-9D91-7224C49458BB}"/>
                <c:ext xmlns:c16="http://schemas.microsoft.com/office/drawing/2014/chart" uri="{C3380CC4-5D6E-409C-BE32-E72D297353CC}">
                  <c16:uniqueId val="{0000000F-5359-4135-9D68-A7FBE7761E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'16923'!$N$17:$N$25</c:f>
              <c:strCache>
                <c:ptCount val="9"/>
                <c:pt idx="0">
                  <c:v>20%</c:v>
                </c:pt>
                <c:pt idx="1">
                  <c:v>10%</c:v>
                </c:pt>
                <c:pt idx="2">
                  <c:v>2%</c:v>
                </c:pt>
                <c:pt idx="3">
                  <c:v>1%</c:v>
                </c:pt>
                <c:pt idx="4">
                  <c:v>0,1%</c:v>
                </c:pt>
                <c:pt idx="5">
                  <c:v>0,01%</c:v>
                </c:pt>
                <c:pt idx="6">
                  <c:v>0,001%</c:v>
                </c:pt>
                <c:pt idx="7">
                  <c:v>PBS</c:v>
                </c:pt>
                <c:pt idx="8">
                  <c:v>0,5% SDS</c:v>
                </c:pt>
              </c:strCache>
            </c:strRef>
          </c:cat>
          <c:val>
            <c:numRef>
              <c:f>'16923'!$P$17:$P$25</c:f>
              <c:numCache>
                <c:formatCode>General</c:formatCode>
                <c:ptCount val="9"/>
                <c:pt idx="0">
                  <c:v>3.37</c:v>
                </c:pt>
                <c:pt idx="1">
                  <c:v>3.51</c:v>
                </c:pt>
                <c:pt idx="2">
                  <c:v>2.3199999999999998</c:v>
                </c:pt>
                <c:pt idx="3">
                  <c:v>3.06</c:v>
                </c:pt>
                <c:pt idx="4">
                  <c:v>63.71</c:v>
                </c:pt>
                <c:pt idx="5">
                  <c:v>72.930000000000007</c:v>
                </c:pt>
                <c:pt idx="6">
                  <c:v>82.92</c:v>
                </c:pt>
                <c:pt idx="7">
                  <c:v>89.74</c:v>
                </c:pt>
                <c:pt idx="8">
                  <c:v>2.11</c:v>
                </c:pt>
              </c:numCache>
            </c:numRef>
          </c:val>
          <c:extLst>
            <c:ext xmlns:c16="http://schemas.microsoft.com/office/drawing/2014/chart" uri="{C3380CC4-5D6E-409C-BE32-E72D297353CC}">
              <c16:uniqueId val="{00000010-5359-4135-9D68-A7FBE7761E91}"/>
            </c:ext>
          </c:extLst>
        </c:ser>
        <c:dLbls>
          <c:dLblPos val="outEnd"/>
          <c:showLegendKey val="0"/>
          <c:showVal val="1"/>
          <c:showCatName val="0"/>
          <c:showSerName val="0"/>
          <c:showPercent val="0"/>
          <c:showBubbleSize val="0"/>
        </c:dLbls>
        <c:gapWidth val="69"/>
        <c:overlap val="-12"/>
        <c:axId val="1855690271"/>
        <c:axId val="1855691103"/>
      </c:barChart>
      <c:catAx>
        <c:axId val="1855690271"/>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r>
                  <a:rPr lang="pl-PL" sz="1400" dirty="0" err="1">
                    <a:solidFill>
                      <a:schemeClr val="bg1"/>
                    </a:solidFill>
                  </a:rPr>
                  <a:t>Concentration</a:t>
                </a:r>
                <a:r>
                  <a:rPr lang="pl-PL" sz="1400" baseline="0" dirty="0">
                    <a:solidFill>
                      <a:schemeClr val="bg1"/>
                    </a:solidFill>
                  </a:rPr>
                  <a:t> of the </a:t>
                </a:r>
                <a:r>
                  <a:rPr lang="pl-PL" sz="1400" baseline="0" dirty="0" err="1">
                    <a:solidFill>
                      <a:schemeClr val="bg1"/>
                    </a:solidFill>
                  </a:rPr>
                  <a:t>product</a:t>
                </a:r>
                <a:r>
                  <a:rPr lang="pl-PL" sz="1400" baseline="0" dirty="0">
                    <a:solidFill>
                      <a:schemeClr val="bg1"/>
                    </a:solidFill>
                  </a:rPr>
                  <a:t> (%)</a:t>
                </a:r>
                <a:endParaRPr lang="pl-PL" sz="1400" dirty="0">
                  <a:solidFill>
                    <a:schemeClr val="bg1"/>
                  </a:solidFill>
                </a:endParaRPr>
              </a:p>
            </c:rich>
          </c:tx>
          <c:layout>
            <c:manualLayout>
              <c:xMode val="edge"/>
              <c:yMode val="edge"/>
              <c:x val="0.37734819147933035"/>
              <c:y val="0.898912247311340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pl-PL"/>
            </a:p>
          </c:txPr>
        </c:title>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pl-PL"/>
          </a:p>
        </c:txPr>
        <c:crossAx val="1855691103"/>
        <c:crosses val="autoZero"/>
        <c:auto val="1"/>
        <c:lblAlgn val="ctr"/>
        <c:lblOffset val="100"/>
        <c:noMultiLvlLbl val="0"/>
      </c:catAx>
      <c:valAx>
        <c:axId val="1855691103"/>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r>
                  <a:rPr lang="pl-PL" sz="1400" b="1">
                    <a:solidFill>
                      <a:schemeClr val="bg1"/>
                    </a:solidFill>
                  </a:rPr>
                  <a:t>Relative</a:t>
                </a:r>
                <a:r>
                  <a:rPr lang="pl-PL" sz="1400" b="1" baseline="0">
                    <a:solidFill>
                      <a:schemeClr val="bg1"/>
                    </a:solidFill>
                  </a:rPr>
                  <a:t> cells (L929) viability (%)</a:t>
                </a:r>
                <a:endParaRPr lang="pl-PL" sz="1400" b="1">
                  <a:solidFill>
                    <a:schemeClr val="bg1"/>
                  </a:solidFill>
                </a:endParaRPr>
              </a:p>
            </c:rich>
          </c:tx>
          <c:layout>
            <c:manualLayout>
              <c:xMode val="edge"/>
              <c:yMode val="edge"/>
              <c:x val="1.8735987196583658E-2"/>
              <c:y val="6.2148770796726358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pl-PL"/>
          </a:p>
        </c:txPr>
        <c:crossAx val="1855690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Burning</a:t>
            </a:r>
            <a:r>
              <a:rPr lang="pl-PL" sz="2400" b="1" dirty="0">
                <a:solidFill>
                  <a:srgbClr val="000000"/>
                </a:solidFill>
              </a:rPr>
              <a:t> </a:t>
            </a:r>
            <a:r>
              <a:rPr lang="pl-PL" sz="2400" b="1" dirty="0" err="1">
                <a:solidFill>
                  <a:srgbClr val="000000"/>
                </a:solidFill>
              </a:rPr>
              <a:t>sensation</a:t>
            </a:r>
            <a:r>
              <a:rPr lang="pl-PL" sz="2400" b="1" dirty="0">
                <a:solidFill>
                  <a:srgbClr val="000000"/>
                </a:solidFill>
              </a:rPr>
              <a:t> of a skin</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AD severity reduction</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80D4-48C9-B6DC-5706F5A53E0E}"/>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80D4-48C9-B6DC-5706F5A53E0E}"/>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80D4-48C9-B6DC-5706F5A53E0E}"/>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80D4-48C9-B6DC-5706F5A53E0E}"/>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80D4-48C9-B6DC-5706F5A53E0E}"/>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80D4-48C9-B6DC-5706F5A53E0E}"/>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Increased</c:v>
                </c:pt>
                <c:pt idx="1">
                  <c:v>Did not change</c:v>
                </c:pt>
                <c:pt idx="2">
                  <c:v>Slightly reduced</c:v>
                </c:pt>
                <c:pt idx="3">
                  <c:v>Reduced</c:v>
                </c:pt>
                <c:pt idx="4">
                  <c:v>Significantly reduced</c:v>
                </c:pt>
              </c:strCache>
            </c:strRef>
          </c:cat>
          <c:val>
            <c:numRef>
              <c:f>Arkusz1!$B$2:$B$6</c:f>
              <c:numCache>
                <c:formatCode>0%</c:formatCode>
                <c:ptCount val="5"/>
                <c:pt idx="0">
                  <c:v>0</c:v>
                </c:pt>
                <c:pt idx="1">
                  <c:v>0.15</c:v>
                </c:pt>
                <c:pt idx="2">
                  <c:v>0.13</c:v>
                </c:pt>
                <c:pt idx="3">
                  <c:v>0.4</c:v>
                </c:pt>
                <c:pt idx="4">
                  <c:v>0.32</c:v>
                </c:pt>
              </c:numCache>
            </c:numRef>
          </c:val>
          <c:extLst>
            <c:ext xmlns:c16="http://schemas.microsoft.com/office/drawing/2014/chart" uri="{C3380CC4-5D6E-409C-BE32-E72D297353CC}">
              <c16:uniqueId val="{0000000C-80D4-48C9-B6DC-5706F5A53E0E}"/>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Dry</a:t>
            </a:r>
            <a:r>
              <a:rPr lang="pl-PL" sz="2400" b="1" dirty="0">
                <a:solidFill>
                  <a:srgbClr val="000000"/>
                </a:solidFill>
              </a:rPr>
              <a:t> skin </a:t>
            </a:r>
            <a:r>
              <a:rPr lang="pl-PL" sz="2400" b="1" dirty="0" err="1">
                <a:solidFill>
                  <a:srgbClr val="000000"/>
                </a:solidFill>
              </a:rPr>
              <a:t>sensation</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AD severity reduction</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747B-41F4-8EB5-91CFA163AAA3}"/>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747B-41F4-8EB5-91CFA163AAA3}"/>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747B-41F4-8EB5-91CFA163AAA3}"/>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747B-41F4-8EB5-91CFA163AAA3}"/>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747B-41F4-8EB5-91CFA163AAA3}"/>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747B-41F4-8EB5-91CFA163AAA3}"/>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Increased</c:v>
                </c:pt>
                <c:pt idx="1">
                  <c:v>Did not change</c:v>
                </c:pt>
                <c:pt idx="2">
                  <c:v>Slightly reduced</c:v>
                </c:pt>
                <c:pt idx="3">
                  <c:v>Reduced</c:v>
                </c:pt>
                <c:pt idx="4">
                  <c:v>Significantly reduced</c:v>
                </c:pt>
              </c:strCache>
            </c:strRef>
          </c:cat>
          <c:val>
            <c:numRef>
              <c:f>Arkusz1!$B$2:$B$6</c:f>
              <c:numCache>
                <c:formatCode>0%</c:formatCode>
                <c:ptCount val="5"/>
                <c:pt idx="0">
                  <c:v>0.01</c:v>
                </c:pt>
                <c:pt idx="1">
                  <c:v>0.09</c:v>
                </c:pt>
                <c:pt idx="2">
                  <c:v>0.16</c:v>
                </c:pt>
                <c:pt idx="3">
                  <c:v>0.41</c:v>
                </c:pt>
                <c:pt idx="4">
                  <c:v>0.32</c:v>
                </c:pt>
              </c:numCache>
            </c:numRef>
          </c:val>
          <c:extLst>
            <c:ext xmlns:c16="http://schemas.microsoft.com/office/drawing/2014/chart" uri="{C3380CC4-5D6E-409C-BE32-E72D297353CC}">
              <c16:uniqueId val="{0000000C-747B-41F4-8EB5-91CFA163AAA3}"/>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Presence</a:t>
            </a:r>
            <a:r>
              <a:rPr lang="pl-PL" sz="2400" b="1" dirty="0">
                <a:solidFill>
                  <a:srgbClr val="000000"/>
                </a:solidFill>
              </a:rPr>
              <a:t> of </a:t>
            </a:r>
            <a:r>
              <a:rPr lang="pl-PL" sz="2400" b="1" dirty="0" err="1">
                <a:solidFill>
                  <a:srgbClr val="000000"/>
                </a:solidFill>
              </a:rPr>
              <a:t>excoriations</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AD severity reduction</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EE1A-4ABB-8EAE-0EB9773EA25D}"/>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EE1A-4ABB-8EAE-0EB9773EA25D}"/>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EE1A-4ABB-8EAE-0EB9773EA25D}"/>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EE1A-4ABB-8EAE-0EB9773EA25D}"/>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EE1A-4ABB-8EAE-0EB9773EA25D}"/>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EE1A-4ABB-8EAE-0EB9773EA25D}"/>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Increased in number</c:v>
                </c:pt>
                <c:pt idx="1">
                  <c:v>Did not change</c:v>
                </c:pt>
                <c:pt idx="2">
                  <c:v>Slightly reduced in number</c:v>
                </c:pt>
                <c:pt idx="3">
                  <c:v>Reduced in number</c:v>
                </c:pt>
                <c:pt idx="4">
                  <c:v>Significantly reduced in number</c:v>
                </c:pt>
              </c:strCache>
            </c:strRef>
          </c:cat>
          <c:val>
            <c:numRef>
              <c:f>Arkusz1!$B$2:$B$6</c:f>
              <c:numCache>
                <c:formatCode>0%</c:formatCode>
                <c:ptCount val="5"/>
                <c:pt idx="0">
                  <c:v>0</c:v>
                </c:pt>
                <c:pt idx="1">
                  <c:v>0.21</c:v>
                </c:pt>
                <c:pt idx="2">
                  <c:v>0.31</c:v>
                </c:pt>
                <c:pt idx="3">
                  <c:v>0.4</c:v>
                </c:pt>
                <c:pt idx="4">
                  <c:v>0.09</c:v>
                </c:pt>
              </c:numCache>
            </c:numRef>
          </c:val>
          <c:extLst>
            <c:ext xmlns:c16="http://schemas.microsoft.com/office/drawing/2014/chart" uri="{C3380CC4-5D6E-409C-BE32-E72D297353CC}">
              <c16:uniqueId val="{0000000C-EE1A-4ABB-8EAE-0EB9773EA25D}"/>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621404178599622"/>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r>
              <a:rPr lang="pl-PL" sz="1600" b="1" i="0" baseline="0" dirty="0" err="1">
                <a:solidFill>
                  <a:srgbClr val="000000"/>
                </a:solidFill>
              </a:rPr>
              <a:t>I</a:t>
            </a:r>
            <a:r>
              <a:rPr lang="pl-PL" sz="1600" b="1" baseline="0" dirty="0" err="1">
                <a:solidFill>
                  <a:srgbClr val="000000"/>
                </a:solidFill>
              </a:rPr>
              <a:t>rritation</a:t>
            </a:r>
            <a:r>
              <a:rPr lang="pl-PL" sz="1600" b="1" baseline="0" dirty="0">
                <a:solidFill>
                  <a:srgbClr val="000000"/>
                </a:solidFill>
              </a:rPr>
              <a:t> </a:t>
            </a:r>
            <a:r>
              <a:rPr lang="pl-PL" sz="1600" b="1" baseline="0" dirty="0" err="1">
                <a:solidFill>
                  <a:srgbClr val="000000"/>
                </a:solidFill>
              </a:rPr>
              <a:t>potential</a:t>
            </a:r>
            <a:r>
              <a:rPr lang="pl-PL" sz="1600" b="1" baseline="0" dirty="0">
                <a:solidFill>
                  <a:srgbClr val="000000"/>
                </a:solidFill>
              </a:rPr>
              <a:t> </a:t>
            </a:r>
            <a:r>
              <a:rPr lang="pl-PL" sz="1600" b="1" i="1" baseline="0" dirty="0">
                <a:solidFill>
                  <a:srgbClr val="000000"/>
                </a:solidFill>
              </a:rPr>
              <a:t>ex vivo</a:t>
            </a:r>
            <a:endParaRPr lang="pl-PL" sz="1600" b="1" i="1" dirty="0">
              <a:solidFill>
                <a:srgbClr val="000000"/>
              </a:solidFill>
            </a:endParaRPr>
          </a:p>
        </c:rich>
      </c:tx>
      <c:layout>
        <c:manualLayout>
          <c:xMode val="edge"/>
          <c:yMode val="edge"/>
          <c:x val="0.34946685524774573"/>
          <c:y val="3.483781680267212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endParaRPr lang="pl-PL"/>
        </a:p>
      </c:txPr>
    </c:title>
    <c:autoTitleDeleted val="0"/>
    <c:plotArea>
      <c:layout/>
      <c:barChart>
        <c:barDir val="col"/>
        <c:grouping val="clustered"/>
        <c:varyColors val="0"/>
        <c:ser>
          <c:idx val="0"/>
          <c:order val="0"/>
          <c:spPr>
            <a:solidFill>
              <a:srgbClr val="24213E">
                <a:lumMod val="75000"/>
                <a:lumOff val="25000"/>
              </a:srgbClr>
            </a:solidFill>
            <a:ln w="12700">
              <a:solidFill>
                <a:sysClr val="windowText" lastClr="000000"/>
              </a:solidFill>
            </a:ln>
            <a:effectLst/>
          </c:spPr>
          <c:invertIfNegative val="0"/>
          <c:dLbls>
            <c:dLbl>
              <c:idx val="0"/>
              <c:layout>
                <c:manualLayout>
                  <c:x val="0"/>
                  <c:y val="-3.240740740740738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B8-4EE2-AEEE-9D5B75D73A73}"/>
                </c:ext>
              </c:extLst>
            </c:dLbl>
            <c:dLbl>
              <c:idx val="2"/>
              <c:layout>
                <c:manualLayout>
                  <c:x val="0"/>
                  <c:y val="-6.01851851851852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B8-4EE2-AEEE-9D5B75D73A73}"/>
                </c:ext>
              </c:extLst>
            </c:dLbl>
            <c:dLbl>
              <c:idx val="3"/>
              <c:layout>
                <c:manualLayout>
                  <c:x val="1.556959124551607E-3"/>
                  <c:y val="-5.09259444086335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B8-4EE2-AEEE-9D5B75D73A73}"/>
                </c:ext>
              </c:extLst>
            </c:dLbl>
            <c:dLbl>
              <c:idx val="4"/>
              <c:layout>
                <c:manualLayout>
                  <c:x val="1.7617053529763943E-3"/>
                  <c:y val="-2.340081386925090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B8-4EE2-AEEE-9D5B75D73A7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'16923'!$E$37:$E$41</c:f>
                <c:numCache>
                  <c:formatCode>General</c:formatCode>
                  <c:ptCount val="5"/>
                  <c:pt idx="0">
                    <c:v>7.9930227647716778</c:v>
                  </c:pt>
                  <c:pt idx="1">
                    <c:v>0.54370609666631509</c:v>
                  </c:pt>
                  <c:pt idx="2">
                    <c:v>10.234150695314268</c:v>
                  </c:pt>
                  <c:pt idx="3">
                    <c:v>8.3628679352062534</c:v>
                  </c:pt>
                  <c:pt idx="4">
                    <c:v>4.1704437891912223</c:v>
                  </c:pt>
                </c:numCache>
              </c:numRef>
            </c:plus>
            <c:minus>
              <c:numRef>
                <c:f>'16923'!$E$37:$E$41</c:f>
                <c:numCache>
                  <c:formatCode>General</c:formatCode>
                  <c:ptCount val="5"/>
                  <c:pt idx="0">
                    <c:v>7.9930227647716778</c:v>
                  </c:pt>
                  <c:pt idx="1">
                    <c:v>0.54370609666631509</c:v>
                  </c:pt>
                  <c:pt idx="2">
                    <c:v>10.234150695314268</c:v>
                  </c:pt>
                  <c:pt idx="3">
                    <c:v>8.3628679352062534</c:v>
                  </c:pt>
                  <c:pt idx="4">
                    <c:v>4.1704437891912223</c:v>
                  </c:pt>
                </c:numCache>
              </c:numRef>
            </c:minus>
            <c:spPr>
              <a:noFill/>
              <a:ln w="9525" cap="flat" cmpd="sng" algn="ctr">
                <a:solidFill>
                  <a:sysClr val="window" lastClr="FFFFFF">
                    <a:lumMod val="65000"/>
                  </a:sysClr>
                </a:solidFill>
                <a:round/>
              </a:ln>
              <a:effectLst/>
            </c:spPr>
          </c:errBars>
          <c:cat>
            <c:strRef>
              <c:f>'16923'!$B$37:$B$41</c:f>
              <c:strCache>
                <c:ptCount val="5"/>
                <c:pt idx="0">
                  <c:v>NC-PBS</c:v>
                </c:pt>
                <c:pt idx="1">
                  <c:v>SDS 0,5%</c:v>
                </c:pt>
                <c:pt idx="2">
                  <c:v>Ref.1</c:v>
                </c:pt>
                <c:pt idx="3">
                  <c:v>Ref.2</c:v>
                </c:pt>
                <c:pt idx="4">
                  <c:v>16926</c:v>
                </c:pt>
              </c:strCache>
            </c:strRef>
          </c:cat>
          <c:val>
            <c:numRef>
              <c:f>'16923'!$C$37:$C$41</c:f>
              <c:numCache>
                <c:formatCode>0.00</c:formatCode>
                <c:ptCount val="5"/>
                <c:pt idx="0" formatCode="0">
                  <c:v>100</c:v>
                </c:pt>
                <c:pt idx="1">
                  <c:v>7.2682070780930088</c:v>
                </c:pt>
                <c:pt idx="2">
                  <c:v>54.175197426148003</c:v>
                </c:pt>
                <c:pt idx="3">
                  <c:v>42.848786194793803</c:v>
                </c:pt>
                <c:pt idx="4">
                  <c:v>91.83971921614507</c:v>
                </c:pt>
              </c:numCache>
            </c:numRef>
          </c:val>
          <c:extLst>
            <c:ext xmlns:c16="http://schemas.microsoft.com/office/drawing/2014/chart" uri="{C3380CC4-5D6E-409C-BE32-E72D297353CC}">
              <c16:uniqueId val="{00000003-ADB8-4EE2-AEEE-9D5B75D73A73}"/>
            </c:ext>
          </c:extLst>
        </c:ser>
        <c:dLbls>
          <c:dLblPos val="outEnd"/>
          <c:showLegendKey val="0"/>
          <c:showVal val="1"/>
          <c:showCatName val="0"/>
          <c:showSerName val="0"/>
          <c:showPercent val="0"/>
          <c:showBubbleSize val="0"/>
        </c:dLbls>
        <c:gapWidth val="219"/>
        <c:overlap val="-27"/>
        <c:axId val="1892160799"/>
        <c:axId val="1892145407"/>
      </c:barChart>
      <c:catAx>
        <c:axId val="1892160799"/>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crossAx val="1892145407"/>
        <c:crosses val="autoZero"/>
        <c:auto val="1"/>
        <c:lblAlgn val="ctr"/>
        <c:lblOffset val="100"/>
        <c:noMultiLvlLbl val="0"/>
      </c:catAx>
      <c:valAx>
        <c:axId val="1892145407"/>
        <c:scaling>
          <c:orientation val="minMax"/>
        </c:scaling>
        <c:delete val="0"/>
        <c:axPos val="l"/>
        <c:title>
          <c:tx>
            <c:rich>
              <a:bodyPr rot="-5400000" spcFirstLastPara="1" vertOverflow="ellipsis" vert="horz" wrap="square" anchor="ctr" anchorCtr="1"/>
              <a:lstStyle/>
              <a:p>
                <a:pPr>
                  <a:defRPr sz="1400" b="1" i="0" u="none" strike="noStrike" kern="1200" baseline="0">
                    <a:solidFill>
                      <a:srgbClr val="002060"/>
                    </a:solidFill>
                    <a:latin typeface="+mn-lt"/>
                    <a:ea typeface="+mn-ea"/>
                    <a:cs typeface="+mn-cs"/>
                  </a:defRPr>
                </a:pPr>
                <a:r>
                  <a:rPr lang="pl-PL" sz="1400" b="1" dirty="0" err="1">
                    <a:solidFill>
                      <a:srgbClr val="000000"/>
                    </a:solidFill>
                  </a:rPr>
                  <a:t>Tissue</a:t>
                </a:r>
                <a:r>
                  <a:rPr lang="pl-PL" sz="1400" b="1" baseline="0" dirty="0">
                    <a:solidFill>
                      <a:srgbClr val="000000"/>
                    </a:solidFill>
                  </a:rPr>
                  <a:t> </a:t>
                </a:r>
                <a:r>
                  <a:rPr lang="pl-PL" sz="1400" b="1" baseline="0" dirty="0" err="1">
                    <a:solidFill>
                      <a:srgbClr val="000000"/>
                    </a:solidFill>
                  </a:rPr>
                  <a:t>viability</a:t>
                </a:r>
                <a:r>
                  <a:rPr lang="pl-PL" sz="1400" b="1" baseline="0" dirty="0">
                    <a:solidFill>
                      <a:srgbClr val="000000"/>
                    </a:solidFill>
                  </a:rPr>
                  <a:t> (%)</a:t>
                </a:r>
                <a:endParaRPr lang="pl-PL" sz="1400" b="1" dirty="0">
                  <a:solidFill>
                    <a:srgbClr val="000000"/>
                  </a:solidFill>
                </a:endParaRPr>
              </a:p>
            </c:rich>
          </c:tx>
          <c:overlay val="0"/>
          <c:spPr>
            <a:noFill/>
            <a:ln>
              <a:noFill/>
            </a:ln>
            <a:effectLst/>
          </c:spPr>
          <c:txPr>
            <a:bodyPr rot="-54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pl-P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pl-PL"/>
          </a:p>
        </c:txPr>
        <c:crossAx val="18921607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en-US" sz="2400" b="1" dirty="0">
                <a:solidFill>
                  <a:srgbClr val="000000"/>
                </a:solidFill>
              </a:rPr>
              <a:t>AD severity reduction</a:t>
            </a: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AD severity reduction</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7814-4CE9-A2C7-AC5A2A2C2E6C}"/>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7814-4CE9-A2C7-AC5A2A2C2E6C}"/>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7814-4CE9-A2C7-AC5A2A2C2E6C}"/>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7814-4CE9-A2C7-AC5A2A2C2E6C}"/>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1746-476B-A1F9-622030AA778D}"/>
              </c:ext>
            </c:extLst>
          </c:dPt>
          <c:dPt>
            <c:idx val="5"/>
            <c:bubble3D val="0"/>
            <c:spPr>
              <a:solidFill>
                <a:schemeClr val="accent6"/>
              </a:solidFill>
              <a:ln w="9525">
                <a:solidFill>
                  <a:schemeClr val="bg1"/>
                </a:solidFill>
              </a:ln>
              <a:effectLst/>
            </c:spPr>
            <c:extLst>
              <c:ext xmlns:c16="http://schemas.microsoft.com/office/drawing/2014/chart" uri="{C3380CC4-5D6E-409C-BE32-E72D297353CC}">
                <c16:uniqueId val="{00000008-7814-4CE9-A2C7-AC5A2A2C2E6C}"/>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Arkusz1!$A$2:$A$7</c:f>
              <c:strCache>
                <c:ptCount val="6"/>
                <c:pt idx="0">
                  <c:v>After first use</c:v>
                </c:pt>
                <c:pt idx="1">
                  <c:v>After 3 days</c:v>
                </c:pt>
                <c:pt idx="2">
                  <c:v>Within 7 days</c:v>
                </c:pt>
                <c:pt idx="3">
                  <c:v>After 7 days</c:v>
                </c:pt>
                <c:pt idx="4">
                  <c:v>After 14 days</c:v>
                </c:pt>
                <c:pt idx="5">
                  <c:v>No AD reduction</c:v>
                </c:pt>
              </c:strCache>
            </c:strRef>
          </c:cat>
          <c:val>
            <c:numRef>
              <c:f>Arkusz1!$B$2:$B$7</c:f>
              <c:numCache>
                <c:formatCode>0%</c:formatCode>
                <c:ptCount val="6"/>
                <c:pt idx="0">
                  <c:v>0.13</c:v>
                </c:pt>
                <c:pt idx="1">
                  <c:v>0.28000000000000003</c:v>
                </c:pt>
                <c:pt idx="2">
                  <c:v>0.33</c:v>
                </c:pt>
                <c:pt idx="3">
                  <c:v>0.1</c:v>
                </c:pt>
                <c:pt idx="4">
                  <c:v>0.02</c:v>
                </c:pt>
                <c:pt idx="5">
                  <c:v>0.14000000000000001</c:v>
                </c:pt>
              </c:numCache>
            </c:numRef>
          </c:val>
          <c:extLst>
            <c:ext xmlns:c16="http://schemas.microsoft.com/office/drawing/2014/chart" uri="{C3380CC4-5D6E-409C-BE32-E72D297353CC}">
              <c16:uniqueId val="{00000000-19E4-45C3-ADFC-D15E692F7E79}"/>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r>
              <a:rPr lang="pl-PL" sz="1600" b="0" i="0" u="none" strike="noStrike" baseline="0">
                <a:solidFill>
                  <a:srgbClr val="000000"/>
                </a:solidFill>
              </a:rPr>
              <a:t>IL-1</a:t>
            </a:r>
            <a:r>
              <a:rPr lang="el-GR" sz="1600" b="0" i="0" u="none" strike="noStrike" baseline="0">
                <a:solidFill>
                  <a:srgbClr val="000000"/>
                </a:solidFill>
              </a:rPr>
              <a:t>β</a:t>
            </a:r>
            <a:endParaRPr lang="pl-PL" sz="1600">
              <a:solidFill>
                <a:srgbClr val="00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endParaRPr lang="pl-PL"/>
        </a:p>
      </c:txPr>
    </c:title>
    <c:autoTitleDeleted val="0"/>
    <c:plotArea>
      <c:layout>
        <c:manualLayout>
          <c:layoutTarget val="inner"/>
          <c:xMode val="edge"/>
          <c:yMode val="edge"/>
          <c:x val="0.15196481311960364"/>
          <c:y val="0.14876799309341662"/>
          <c:w val="0.82689625212574724"/>
          <c:h val="0.69502561415849595"/>
        </c:manualLayout>
      </c:layout>
      <c:barChart>
        <c:barDir val="col"/>
        <c:grouping val="clustered"/>
        <c:varyColors val="0"/>
        <c:ser>
          <c:idx val="0"/>
          <c:order val="0"/>
          <c:tx>
            <c:v>NC</c:v>
          </c:tx>
          <c:spPr>
            <a:solidFill>
              <a:schemeClr val="accent5"/>
            </a:solidFill>
            <a:ln>
              <a:noFill/>
            </a:ln>
            <a:effectLst/>
          </c:spPr>
          <c:invertIfNegative val="0"/>
          <c:errBars>
            <c:errBarType val="both"/>
            <c:errValType val="cust"/>
            <c:noEndCap val="0"/>
            <c:plus>
              <c:numRef>
                <c:f>Arkusz1!$C$1</c:f>
                <c:numCache>
                  <c:formatCode>General</c:formatCode>
                  <c:ptCount val="1"/>
                  <c:pt idx="0">
                    <c:v>0.97</c:v>
                  </c:pt>
                </c:numCache>
              </c:numRef>
            </c:plus>
            <c:minus>
              <c:numRef>
                <c:f>Arkusz1!$C$1</c:f>
                <c:numCache>
                  <c:formatCode>General</c:formatCode>
                  <c:ptCount val="1"/>
                  <c:pt idx="0">
                    <c:v>0.97</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Arkusz1!$B$1</c:f>
              <c:numCache>
                <c:formatCode>General</c:formatCode>
                <c:ptCount val="1"/>
                <c:pt idx="0">
                  <c:v>2.72</c:v>
                </c:pt>
              </c:numCache>
            </c:numRef>
          </c:val>
          <c:extLst>
            <c:ext xmlns:c16="http://schemas.microsoft.com/office/drawing/2014/chart" uri="{C3380CC4-5D6E-409C-BE32-E72D297353CC}">
              <c16:uniqueId val="{00000000-390F-43F9-A92E-0611E5C752CD}"/>
            </c:ext>
          </c:extLst>
        </c:ser>
        <c:ser>
          <c:idx val="1"/>
          <c:order val="1"/>
          <c:tx>
            <c:v>PC</c:v>
          </c:tx>
          <c:spPr>
            <a:solidFill>
              <a:srgbClr val="FF0000"/>
            </a:solidFill>
            <a:ln>
              <a:noFill/>
            </a:ln>
            <a:effectLst/>
          </c:spPr>
          <c:invertIfNegative val="0"/>
          <c:errBars>
            <c:errBarType val="both"/>
            <c:errValType val="cust"/>
            <c:noEndCap val="0"/>
            <c:plus>
              <c:numRef>
                <c:f>Arkusz1!$C$2</c:f>
                <c:numCache>
                  <c:formatCode>General</c:formatCode>
                  <c:ptCount val="1"/>
                  <c:pt idx="0">
                    <c:v>0.25</c:v>
                  </c:pt>
                </c:numCache>
              </c:numRef>
            </c:plus>
            <c:minus>
              <c:numRef>
                <c:f>Arkusz1!$C$2</c:f>
                <c:numCache>
                  <c:formatCode>General</c:formatCode>
                  <c:ptCount val="1"/>
                  <c:pt idx="0">
                    <c:v>0.25</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Arkusz1!$B$2</c:f>
              <c:numCache>
                <c:formatCode>General</c:formatCode>
                <c:ptCount val="1"/>
                <c:pt idx="0">
                  <c:v>0.95</c:v>
                </c:pt>
              </c:numCache>
            </c:numRef>
          </c:val>
          <c:extLst>
            <c:ext xmlns:c16="http://schemas.microsoft.com/office/drawing/2014/chart" uri="{C3380CC4-5D6E-409C-BE32-E72D297353CC}">
              <c16:uniqueId val="{00000001-390F-43F9-A92E-0611E5C752CD}"/>
            </c:ext>
          </c:extLst>
        </c:ser>
        <c:ser>
          <c:idx val="2"/>
          <c:order val="2"/>
          <c:tx>
            <c:strRef>
              <c:f>Arkusz1!$A$3</c:f>
              <c:strCache>
                <c:ptCount val="1"/>
                <c:pt idx="0">
                  <c:v>REF</c:v>
                </c:pt>
              </c:strCache>
            </c:strRef>
          </c:tx>
          <c:spPr>
            <a:solidFill>
              <a:schemeClr val="accent6"/>
            </a:solidFill>
            <a:ln>
              <a:noFill/>
            </a:ln>
            <a:effectLst/>
          </c:spPr>
          <c:invertIfNegative val="0"/>
          <c:errBars>
            <c:errBarType val="both"/>
            <c:errValType val="cust"/>
            <c:noEndCap val="0"/>
            <c:plus>
              <c:numRef>
                <c:f>Arkusz1!$C$3</c:f>
                <c:numCache>
                  <c:formatCode>General</c:formatCode>
                  <c:ptCount val="1"/>
                  <c:pt idx="0">
                    <c:v>0.02</c:v>
                  </c:pt>
                </c:numCache>
              </c:numRef>
            </c:plus>
            <c:minus>
              <c:numRef>
                <c:f>Arkusz1!$C$3</c:f>
                <c:numCache>
                  <c:formatCode>General</c:formatCode>
                  <c:ptCount val="1"/>
                  <c:pt idx="0">
                    <c:v>0.02</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Arkusz1!$B$3</c:f>
              <c:numCache>
                <c:formatCode>General</c:formatCode>
                <c:ptCount val="1"/>
                <c:pt idx="0">
                  <c:v>1.03</c:v>
                </c:pt>
              </c:numCache>
            </c:numRef>
          </c:val>
          <c:extLst>
            <c:ext xmlns:c16="http://schemas.microsoft.com/office/drawing/2014/chart" uri="{C3380CC4-5D6E-409C-BE32-E72D297353CC}">
              <c16:uniqueId val="{00000002-390F-43F9-A92E-0611E5C752CD}"/>
            </c:ext>
          </c:extLst>
        </c:ser>
        <c:ser>
          <c:idx val="3"/>
          <c:order val="3"/>
          <c:tx>
            <c:strRef>
              <c:f>Arkusz1!$A$4</c:f>
              <c:strCache>
                <c:ptCount val="1"/>
                <c:pt idx="0">
                  <c:v>16926</c:v>
                </c:pt>
              </c:strCache>
            </c:strRef>
          </c:tx>
          <c:spPr>
            <a:solidFill>
              <a:srgbClr val="4B4582"/>
            </a:solidFill>
            <a:ln>
              <a:noFill/>
            </a:ln>
            <a:effectLst/>
          </c:spPr>
          <c:invertIfNegative val="0"/>
          <c:errBars>
            <c:errBarType val="both"/>
            <c:errValType val="cust"/>
            <c:noEndCap val="0"/>
            <c:plus>
              <c:numRef>
                <c:f>Arkusz1!$C$4</c:f>
                <c:numCache>
                  <c:formatCode>General</c:formatCode>
                  <c:ptCount val="1"/>
                  <c:pt idx="0">
                    <c:v>0.68</c:v>
                  </c:pt>
                </c:numCache>
              </c:numRef>
            </c:plus>
            <c:minus>
              <c:numRef>
                <c:f>Arkusz1!$C$4</c:f>
                <c:numCache>
                  <c:formatCode>General</c:formatCode>
                  <c:ptCount val="1"/>
                  <c:pt idx="0">
                    <c:v>0.68</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Arkusz1!$B$4</c:f>
              <c:numCache>
                <c:formatCode>General</c:formatCode>
                <c:ptCount val="1"/>
                <c:pt idx="0">
                  <c:v>2.12</c:v>
                </c:pt>
              </c:numCache>
            </c:numRef>
          </c:val>
          <c:extLst>
            <c:ext xmlns:c16="http://schemas.microsoft.com/office/drawing/2014/chart" uri="{C3380CC4-5D6E-409C-BE32-E72D297353CC}">
              <c16:uniqueId val="{00000003-390F-43F9-A92E-0611E5C752CD}"/>
            </c:ext>
          </c:extLst>
        </c:ser>
        <c:dLbls>
          <c:showLegendKey val="0"/>
          <c:showVal val="0"/>
          <c:showCatName val="0"/>
          <c:showSerName val="0"/>
          <c:showPercent val="0"/>
          <c:showBubbleSize val="0"/>
        </c:dLbls>
        <c:gapWidth val="219"/>
        <c:overlap val="-27"/>
        <c:axId val="1352468240"/>
        <c:axId val="975363808"/>
      </c:barChart>
      <c:catAx>
        <c:axId val="1352468240"/>
        <c:scaling>
          <c:orientation val="minMax"/>
        </c:scaling>
        <c:delete val="1"/>
        <c:axPos val="b"/>
        <c:numFmt formatCode="General" sourceLinked="1"/>
        <c:majorTickMark val="none"/>
        <c:minorTickMark val="none"/>
        <c:tickLblPos val="nextTo"/>
        <c:crossAx val="975363808"/>
        <c:crosses val="autoZero"/>
        <c:auto val="1"/>
        <c:lblAlgn val="ctr"/>
        <c:lblOffset val="100"/>
        <c:noMultiLvlLbl val="0"/>
      </c:catAx>
      <c:valAx>
        <c:axId val="975363808"/>
        <c:scaling>
          <c:orientation val="minMax"/>
        </c:scaling>
        <c:delete val="0"/>
        <c:axPos val="l"/>
        <c:majorGridlines>
          <c:spPr>
            <a:ln w="9525" cap="flat" cmpd="sng" algn="ctr">
              <a:solidFill>
                <a:schemeClr val="tx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r>
                  <a:rPr lang="pl-PL" sz="1400">
                    <a:solidFill>
                      <a:srgbClr val="000000"/>
                    </a:solidFill>
                  </a:rPr>
                  <a:t>pg/mL</a:t>
                </a:r>
              </a:p>
            </c:rich>
          </c:tx>
          <c:layout>
            <c:manualLayout>
              <c:xMode val="edge"/>
              <c:yMode val="edge"/>
              <c:x val="0"/>
              <c:y val="0.4152114687237258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crossAx val="1352468240"/>
        <c:crosses val="autoZero"/>
        <c:crossBetween val="between"/>
      </c:valAx>
      <c:spPr>
        <a:noFill/>
        <a:ln>
          <a:noFill/>
        </a:ln>
        <a:effectLst/>
      </c:spPr>
    </c:plotArea>
    <c:legend>
      <c:legendPos val="b"/>
      <c:layout>
        <c:manualLayout>
          <c:xMode val="edge"/>
          <c:yMode val="edge"/>
          <c:x val="0.19937040510575918"/>
          <c:y val="0.87384854891172414"/>
          <c:w val="0.72424869422006843"/>
          <c:h val="8.5240252987586362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r>
              <a:rPr lang="pl-PL" sz="1600" b="0" i="0" u="none" strike="noStrike" baseline="0">
                <a:solidFill>
                  <a:srgbClr val="000000"/>
                </a:solidFill>
              </a:rPr>
              <a:t>IL-6</a:t>
            </a:r>
            <a:endParaRPr lang="pl-PL" sz="1600">
              <a:solidFill>
                <a:srgbClr val="00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endParaRPr lang="pl-PL"/>
        </a:p>
      </c:txPr>
    </c:title>
    <c:autoTitleDeleted val="0"/>
    <c:plotArea>
      <c:layout>
        <c:manualLayout>
          <c:layoutTarget val="inner"/>
          <c:xMode val="edge"/>
          <c:yMode val="edge"/>
          <c:x val="0.14212224648154412"/>
          <c:y val="0.14876799309341662"/>
          <c:w val="0.83673893211148342"/>
          <c:h val="0.69502561415849595"/>
        </c:manualLayout>
      </c:layout>
      <c:barChart>
        <c:barDir val="col"/>
        <c:grouping val="clustered"/>
        <c:varyColors val="0"/>
        <c:ser>
          <c:idx val="0"/>
          <c:order val="0"/>
          <c:tx>
            <c:v>NC</c:v>
          </c:tx>
          <c:spPr>
            <a:solidFill>
              <a:srgbClr val="839C41"/>
            </a:solidFill>
            <a:ln>
              <a:noFill/>
            </a:ln>
            <a:effectLst/>
          </c:spPr>
          <c:invertIfNegative val="0"/>
          <c:errBars>
            <c:errBarType val="both"/>
            <c:errValType val="cust"/>
            <c:noEndCap val="0"/>
            <c:plus>
              <c:numRef>
                <c:f>Arkusz1!$C$23</c:f>
                <c:numCache>
                  <c:formatCode>General</c:formatCode>
                  <c:ptCount val="1"/>
                  <c:pt idx="0">
                    <c:v>0.56999999999999995</c:v>
                  </c:pt>
                </c:numCache>
              </c:numRef>
            </c:plus>
            <c:minus>
              <c:numRef>
                <c:f>Arkusz1!$C$23</c:f>
                <c:numCache>
                  <c:formatCode>General</c:formatCode>
                  <c:ptCount val="1"/>
                  <c:pt idx="0">
                    <c:v>0.56999999999999995</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Arkusz1!$B$23</c:f>
              <c:numCache>
                <c:formatCode>General</c:formatCode>
                <c:ptCount val="1"/>
                <c:pt idx="0">
                  <c:v>0.96</c:v>
                </c:pt>
              </c:numCache>
            </c:numRef>
          </c:val>
          <c:extLst>
            <c:ext xmlns:c16="http://schemas.microsoft.com/office/drawing/2014/chart" uri="{C3380CC4-5D6E-409C-BE32-E72D297353CC}">
              <c16:uniqueId val="{00000000-4C73-4284-B108-A73154D611C7}"/>
            </c:ext>
          </c:extLst>
        </c:ser>
        <c:ser>
          <c:idx val="1"/>
          <c:order val="1"/>
          <c:tx>
            <c:v>PC</c:v>
          </c:tx>
          <c:spPr>
            <a:solidFill>
              <a:srgbClr val="EC1C06"/>
            </a:solidFill>
            <a:ln>
              <a:noFill/>
            </a:ln>
            <a:effectLst/>
          </c:spPr>
          <c:invertIfNegative val="0"/>
          <c:errBars>
            <c:errBarType val="both"/>
            <c:errValType val="cust"/>
            <c:noEndCap val="0"/>
            <c:plus>
              <c:numRef>
                <c:f>Arkusz1!$C$24</c:f>
                <c:numCache>
                  <c:formatCode>General</c:formatCode>
                  <c:ptCount val="1"/>
                  <c:pt idx="0">
                    <c:v>0.62</c:v>
                  </c:pt>
                </c:numCache>
              </c:numRef>
            </c:plus>
            <c:minus>
              <c:numRef>
                <c:f>Arkusz1!$C$24</c:f>
                <c:numCache>
                  <c:formatCode>General</c:formatCode>
                  <c:ptCount val="1"/>
                  <c:pt idx="0">
                    <c:v>0.62</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Arkusz1!$B$24</c:f>
              <c:numCache>
                <c:formatCode>General</c:formatCode>
                <c:ptCount val="1"/>
                <c:pt idx="0">
                  <c:v>1.23</c:v>
                </c:pt>
              </c:numCache>
            </c:numRef>
          </c:val>
          <c:extLst>
            <c:ext xmlns:c16="http://schemas.microsoft.com/office/drawing/2014/chart" uri="{C3380CC4-5D6E-409C-BE32-E72D297353CC}">
              <c16:uniqueId val="{00000001-4C73-4284-B108-A73154D611C7}"/>
            </c:ext>
          </c:extLst>
        </c:ser>
        <c:ser>
          <c:idx val="2"/>
          <c:order val="2"/>
          <c:tx>
            <c:strRef>
              <c:f>Arkusz1!$A$25</c:f>
              <c:strCache>
                <c:ptCount val="1"/>
                <c:pt idx="0">
                  <c:v>REF</c:v>
                </c:pt>
              </c:strCache>
            </c:strRef>
          </c:tx>
          <c:spPr>
            <a:solidFill>
              <a:schemeClr val="accent3"/>
            </a:solidFill>
            <a:ln>
              <a:noFill/>
            </a:ln>
            <a:effectLst/>
          </c:spPr>
          <c:invertIfNegative val="0"/>
          <c:cat>
            <c:numRef>
              <c:f>Arkusz1!$B$1:$B$4</c:f>
              <c:numCache>
                <c:formatCode>General</c:formatCode>
                <c:ptCount val="4"/>
                <c:pt idx="0">
                  <c:v>2.72</c:v>
                </c:pt>
                <c:pt idx="1">
                  <c:v>0.95</c:v>
                </c:pt>
                <c:pt idx="2">
                  <c:v>1.03</c:v>
                </c:pt>
                <c:pt idx="3">
                  <c:v>2.12</c:v>
                </c:pt>
              </c:numCache>
            </c:numRef>
          </c:cat>
          <c:val>
            <c:numRef>
              <c:f>Arkusz1!$B$25</c:f>
              <c:numCache>
                <c:formatCode>General</c:formatCode>
                <c:ptCount val="1"/>
                <c:pt idx="0">
                  <c:v>0</c:v>
                </c:pt>
              </c:numCache>
            </c:numRef>
          </c:val>
          <c:extLst>
            <c:ext xmlns:c16="http://schemas.microsoft.com/office/drawing/2014/chart" uri="{C3380CC4-5D6E-409C-BE32-E72D297353CC}">
              <c16:uniqueId val="{00000002-4C73-4284-B108-A73154D611C7}"/>
            </c:ext>
          </c:extLst>
        </c:ser>
        <c:ser>
          <c:idx val="3"/>
          <c:order val="3"/>
          <c:tx>
            <c:strRef>
              <c:f>Arkusz1!$A$26</c:f>
              <c:strCache>
                <c:ptCount val="1"/>
                <c:pt idx="0">
                  <c:v>16926</c:v>
                </c:pt>
              </c:strCache>
            </c:strRef>
          </c:tx>
          <c:spPr>
            <a:solidFill>
              <a:srgbClr val="4B4582"/>
            </a:solidFill>
            <a:ln>
              <a:noFill/>
            </a:ln>
            <a:effectLst/>
          </c:spPr>
          <c:invertIfNegative val="0"/>
          <c:errBars>
            <c:errBarType val="both"/>
            <c:errValType val="cust"/>
            <c:noEndCap val="0"/>
            <c:plus>
              <c:numRef>
                <c:f>Arkusz1!$C$26</c:f>
                <c:numCache>
                  <c:formatCode>General</c:formatCode>
                  <c:ptCount val="1"/>
                  <c:pt idx="0">
                    <c:v>0.12</c:v>
                  </c:pt>
                </c:numCache>
              </c:numRef>
            </c:plus>
            <c:minus>
              <c:numRef>
                <c:f>Arkusz1!$C$26</c:f>
                <c:numCache>
                  <c:formatCode>General</c:formatCode>
                  <c:ptCount val="1"/>
                  <c:pt idx="0">
                    <c:v>0.12</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Arkusz1!$B$26</c:f>
              <c:numCache>
                <c:formatCode>General</c:formatCode>
                <c:ptCount val="1"/>
                <c:pt idx="0">
                  <c:v>0.47</c:v>
                </c:pt>
              </c:numCache>
            </c:numRef>
          </c:val>
          <c:extLst>
            <c:ext xmlns:c16="http://schemas.microsoft.com/office/drawing/2014/chart" uri="{C3380CC4-5D6E-409C-BE32-E72D297353CC}">
              <c16:uniqueId val="{00000003-4C73-4284-B108-A73154D611C7}"/>
            </c:ext>
          </c:extLst>
        </c:ser>
        <c:dLbls>
          <c:showLegendKey val="0"/>
          <c:showVal val="0"/>
          <c:showCatName val="0"/>
          <c:showSerName val="0"/>
          <c:showPercent val="0"/>
          <c:showBubbleSize val="0"/>
        </c:dLbls>
        <c:gapWidth val="219"/>
        <c:overlap val="-27"/>
        <c:axId val="1352468240"/>
        <c:axId val="975363808"/>
      </c:barChart>
      <c:catAx>
        <c:axId val="1352468240"/>
        <c:scaling>
          <c:orientation val="minMax"/>
        </c:scaling>
        <c:delete val="1"/>
        <c:axPos val="b"/>
        <c:numFmt formatCode="General" sourceLinked="1"/>
        <c:majorTickMark val="none"/>
        <c:minorTickMark val="none"/>
        <c:tickLblPos val="nextTo"/>
        <c:crossAx val="975363808"/>
        <c:crosses val="autoZero"/>
        <c:auto val="1"/>
        <c:lblAlgn val="ctr"/>
        <c:lblOffset val="100"/>
        <c:noMultiLvlLbl val="0"/>
      </c:catAx>
      <c:valAx>
        <c:axId val="975363808"/>
        <c:scaling>
          <c:orientation val="minMax"/>
        </c:scaling>
        <c:delete val="0"/>
        <c:axPos val="l"/>
        <c:majorGridlines>
          <c:spPr>
            <a:ln w="9525" cap="flat" cmpd="sng" algn="ctr">
              <a:solidFill>
                <a:schemeClr val="tx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r>
                  <a:rPr lang="pl-PL" sz="1400">
                    <a:solidFill>
                      <a:srgbClr val="000000"/>
                    </a:solidFill>
                  </a:rPr>
                  <a:t>pg/mL</a:t>
                </a:r>
              </a:p>
            </c:rich>
          </c:tx>
          <c:overlay val="0"/>
          <c:spPr>
            <a:noFill/>
            <a:ln>
              <a:noFill/>
            </a:ln>
            <a:effectLst/>
          </c:spPr>
          <c:txPr>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crossAx val="1352468240"/>
        <c:crosses val="autoZero"/>
        <c:crossBetween val="between"/>
      </c:valAx>
      <c:spPr>
        <a:noFill/>
        <a:ln>
          <a:noFill/>
        </a:ln>
        <a:effectLst/>
      </c:spPr>
    </c:plotArea>
    <c:legend>
      <c:legendPos val="b"/>
      <c:layout>
        <c:manualLayout>
          <c:xMode val="edge"/>
          <c:yMode val="edge"/>
          <c:x val="0.18207500604506729"/>
          <c:y val="0.88872534822106575"/>
          <c:w val="0.75691778133470844"/>
          <c:h val="8.5240252987586362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r>
              <a:rPr lang="pl-PL" sz="1600" b="0" i="0" u="none" strike="noStrike" baseline="0">
                <a:solidFill>
                  <a:srgbClr val="000000"/>
                </a:solidFill>
              </a:rPr>
              <a:t>IL-8</a:t>
            </a:r>
            <a:endParaRPr lang="pl-PL" sz="1600">
              <a:solidFill>
                <a:srgbClr val="00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mn-lt"/>
              <a:ea typeface="+mn-ea"/>
              <a:cs typeface="+mn-cs"/>
            </a:defRPr>
          </a:pPr>
          <a:endParaRPr lang="pl-PL"/>
        </a:p>
      </c:txPr>
    </c:title>
    <c:autoTitleDeleted val="0"/>
    <c:plotArea>
      <c:layout>
        <c:manualLayout>
          <c:layoutTarget val="inner"/>
          <c:xMode val="edge"/>
          <c:yMode val="edge"/>
          <c:x val="0.15429848743065983"/>
          <c:y val="0.14876799309341662"/>
          <c:w val="0.82456280575345309"/>
          <c:h val="0.69502561415849595"/>
        </c:manualLayout>
      </c:layout>
      <c:barChart>
        <c:barDir val="col"/>
        <c:grouping val="clustered"/>
        <c:varyColors val="0"/>
        <c:ser>
          <c:idx val="0"/>
          <c:order val="0"/>
          <c:tx>
            <c:v>NC</c:v>
          </c:tx>
          <c:spPr>
            <a:solidFill>
              <a:srgbClr val="839C41"/>
            </a:solidFill>
            <a:ln>
              <a:noFill/>
            </a:ln>
            <a:effectLst/>
          </c:spPr>
          <c:invertIfNegative val="0"/>
          <c:errBars>
            <c:errBarType val="both"/>
            <c:errValType val="cust"/>
            <c:noEndCap val="0"/>
            <c:plus>
              <c:numRef>
                <c:f>Arkusz1!$T$23</c:f>
                <c:numCache>
                  <c:formatCode>General</c:formatCode>
                  <c:ptCount val="1"/>
                  <c:pt idx="0">
                    <c:v>59.51</c:v>
                  </c:pt>
                </c:numCache>
              </c:numRef>
            </c:plus>
            <c:minus>
              <c:numRef>
                <c:f>Arkusz1!$T$23</c:f>
                <c:numCache>
                  <c:formatCode>General</c:formatCode>
                  <c:ptCount val="1"/>
                  <c:pt idx="0">
                    <c:v>59.51</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Arkusz1!$S$23</c:f>
              <c:numCache>
                <c:formatCode>General</c:formatCode>
                <c:ptCount val="1"/>
                <c:pt idx="0">
                  <c:v>115.6</c:v>
                </c:pt>
              </c:numCache>
            </c:numRef>
          </c:val>
          <c:extLst>
            <c:ext xmlns:c16="http://schemas.microsoft.com/office/drawing/2014/chart" uri="{C3380CC4-5D6E-409C-BE32-E72D297353CC}">
              <c16:uniqueId val="{00000000-1336-44DA-BF09-05C36027A9D2}"/>
            </c:ext>
          </c:extLst>
        </c:ser>
        <c:ser>
          <c:idx val="1"/>
          <c:order val="1"/>
          <c:tx>
            <c:v>PC</c:v>
          </c:tx>
          <c:spPr>
            <a:solidFill>
              <a:srgbClr val="FF0000"/>
            </a:solidFill>
            <a:ln>
              <a:noFill/>
            </a:ln>
            <a:effectLst/>
          </c:spPr>
          <c:invertIfNegative val="0"/>
          <c:errBars>
            <c:errBarType val="both"/>
            <c:errValType val="cust"/>
            <c:noEndCap val="0"/>
            <c:plus>
              <c:numRef>
                <c:f>Arkusz1!$T$24</c:f>
                <c:numCache>
                  <c:formatCode>General</c:formatCode>
                  <c:ptCount val="1"/>
                  <c:pt idx="0">
                    <c:v>3.63</c:v>
                  </c:pt>
                </c:numCache>
              </c:numRef>
            </c:plus>
            <c:minus>
              <c:numRef>
                <c:f>Arkusz1!$T$24</c:f>
                <c:numCache>
                  <c:formatCode>General</c:formatCode>
                  <c:ptCount val="1"/>
                  <c:pt idx="0">
                    <c:v>3.63</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Arkusz1!$S$24</c:f>
              <c:numCache>
                <c:formatCode>General</c:formatCode>
                <c:ptCount val="1"/>
                <c:pt idx="0">
                  <c:v>17.13</c:v>
                </c:pt>
              </c:numCache>
            </c:numRef>
          </c:val>
          <c:extLst>
            <c:ext xmlns:c16="http://schemas.microsoft.com/office/drawing/2014/chart" uri="{C3380CC4-5D6E-409C-BE32-E72D297353CC}">
              <c16:uniqueId val="{00000001-1336-44DA-BF09-05C36027A9D2}"/>
            </c:ext>
          </c:extLst>
        </c:ser>
        <c:ser>
          <c:idx val="2"/>
          <c:order val="2"/>
          <c:tx>
            <c:strRef>
              <c:f>Arkusz1!$A$25</c:f>
              <c:strCache>
                <c:ptCount val="1"/>
                <c:pt idx="0">
                  <c:v>REF</c:v>
                </c:pt>
              </c:strCache>
            </c:strRef>
          </c:tx>
          <c:spPr>
            <a:solidFill>
              <a:srgbClr val="CC5439"/>
            </a:solidFill>
            <a:ln>
              <a:noFill/>
            </a:ln>
            <a:effectLst/>
          </c:spPr>
          <c:invertIfNegative val="0"/>
          <c:errBars>
            <c:errBarType val="both"/>
            <c:errValType val="cust"/>
            <c:noEndCap val="0"/>
            <c:plus>
              <c:numRef>
                <c:f>Arkusz1!$T$25</c:f>
                <c:numCache>
                  <c:formatCode>General</c:formatCode>
                  <c:ptCount val="1"/>
                  <c:pt idx="0">
                    <c:v>57.41</c:v>
                  </c:pt>
                </c:numCache>
              </c:numRef>
            </c:plus>
            <c:minus>
              <c:numRef>
                <c:f>Arkusz1!$T$25</c:f>
                <c:numCache>
                  <c:formatCode>General</c:formatCode>
                  <c:ptCount val="1"/>
                  <c:pt idx="0">
                    <c:v>57.41</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Arkusz1!$S$25</c:f>
              <c:numCache>
                <c:formatCode>General</c:formatCode>
                <c:ptCount val="1"/>
                <c:pt idx="0">
                  <c:v>196.62</c:v>
                </c:pt>
              </c:numCache>
            </c:numRef>
          </c:val>
          <c:extLst>
            <c:ext xmlns:c16="http://schemas.microsoft.com/office/drawing/2014/chart" uri="{C3380CC4-5D6E-409C-BE32-E72D297353CC}">
              <c16:uniqueId val="{00000002-1336-44DA-BF09-05C36027A9D2}"/>
            </c:ext>
          </c:extLst>
        </c:ser>
        <c:ser>
          <c:idx val="3"/>
          <c:order val="3"/>
          <c:tx>
            <c:strRef>
              <c:f>Arkusz1!$A$26</c:f>
              <c:strCache>
                <c:ptCount val="1"/>
                <c:pt idx="0">
                  <c:v>16926</c:v>
                </c:pt>
              </c:strCache>
            </c:strRef>
          </c:tx>
          <c:spPr>
            <a:solidFill>
              <a:srgbClr val="4B4582"/>
            </a:solidFill>
            <a:ln>
              <a:noFill/>
            </a:ln>
            <a:effectLst/>
          </c:spPr>
          <c:invertIfNegative val="0"/>
          <c:errBars>
            <c:errBarType val="both"/>
            <c:errValType val="cust"/>
            <c:noEndCap val="0"/>
            <c:plus>
              <c:numRef>
                <c:f>Arkusz1!$T$26</c:f>
                <c:numCache>
                  <c:formatCode>General</c:formatCode>
                  <c:ptCount val="1"/>
                  <c:pt idx="0">
                    <c:v>16.690000000000001</c:v>
                  </c:pt>
                </c:numCache>
              </c:numRef>
            </c:plus>
            <c:minus>
              <c:numRef>
                <c:f>Arkusz1!$T$26</c:f>
                <c:numCache>
                  <c:formatCode>General</c:formatCode>
                  <c:ptCount val="1"/>
                  <c:pt idx="0">
                    <c:v>16.690000000000001</c:v>
                  </c:pt>
                </c:numCache>
              </c:numRef>
            </c:minus>
            <c:spPr>
              <a:noFill/>
              <a:ln w="9525" cap="flat" cmpd="sng" algn="ctr">
                <a:solidFill>
                  <a:schemeClr val="bg1"/>
                </a:solidFill>
                <a:round/>
              </a:ln>
              <a:effectLst/>
            </c:spPr>
          </c:errBars>
          <c:cat>
            <c:numRef>
              <c:f>Arkusz1!$B$1:$B$4</c:f>
              <c:numCache>
                <c:formatCode>General</c:formatCode>
                <c:ptCount val="4"/>
                <c:pt idx="0">
                  <c:v>2.72</c:v>
                </c:pt>
                <c:pt idx="1">
                  <c:v>0.95</c:v>
                </c:pt>
                <c:pt idx="2">
                  <c:v>1.03</c:v>
                </c:pt>
                <c:pt idx="3">
                  <c:v>2.12</c:v>
                </c:pt>
              </c:numCache>
            </c:numRef>
          </c:cat>
          <c:val>
            <c:numRef>
              <c:f>Arkusz1!$S$26</c:f>
              <c:numCache>
                <c:formatCode>General</c:formatCode>
                <c:ptCount val="1"/>
                <c:pt idx="0">
                  <c:v>101.87</c:v>
                </c:pt>
              </c:numCache>
            </c:numRef>
          </c:val>
          <c:extLst>
            <c:ext xmlns:c16="http://schemas.microsoft.com/office/drawing/2014/chart" uri="{C3380CC4-5D6E-409C-BE32-E72D297353CC}">
              <c16:uniqueId val="{00000003-1336-44DA-BF09-05C36027A9D2}"/>
            </c:ext>
          </c:extLst>
        </c:ser>
        <c:dLbls>
          <c:showLegendKey val="0"/>
          <c:showVal val="0"/>
          <c:showCatName val="0"/>
          <c:showSerName val="0"/>
          <c:showPercent val="0"/>
          <c:showBubbleSize val="0"/>
        </c:dLbls>
        <c:gapWidth val="219"/>
        <c:overlap val="-27"/>
        <c:axId val="1352468240"/>
        <c:axId val="975363808"/>
      </c:barChart>
      <c:catAx>
        <c:axId val="1352468240"/>
        <c:scaling>
          <c:orientation val="minMax"/>
        </c:scaling>
        <c:delete val="1"/>
        <c:axPos val="b"/>
        <c:numFmt formatCode="General" sourceLinked="1"/>
        <c:majorTickMark val="none"/>
        <c:minorTickMark val="none"/>
        <c:tickLblPos val="nextTo"/>
        <c:crossAx val="975363808"/>
        <c:crosses val="autoZero"/>
        <c:auto val="1"/>
        <c:lblAlgn val="ctr"/>
        <c:lblOffset val="100"/>
        <c:noMultiLvlLbl val="0"/>
      </c:catAx>
      <c:valAx>
        <c:axId val="975363808"/>
        <c:scaling>
          <c:orientation val="minMax"/>
        </c:scaling>
        <c:delete val="0"/>
        <c:axPos val="l"/>
        <c:majorGridlines>
          <c:spPr>
            <a:ln w="9525" cap="flat" cmpd="sng" algn="ctr">
              <a:solidFill>
                <a:schemeClr val="tx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r>
                  <a:rPr lang="pl-PL" sz="1400">
                    <a:solidFill>
                      <a:srgbClr val="000000"/>
                    </a:solidFill>
                  </a:rPr>
                  <a:t>pg/mL</a:t>
                </a:r>
              </a:p>
            </c:rich>
          </c:tx>
          <c:overlay val="0"/>
          <c:spPr>
            <a:noFill/>
            <a:ln>
              <a:noFill/>
            </a:ln>
            <a:effectLst/>
          </c:spPr>
          <c:txPr>
            <a:bodyPr rot="-54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crossAx val="1352468240"/>
        <c:crosses val="autoZero"/>
        <c:crossBetween val="between"/>
      </c:valAx>
      <c:spPr>
        <a:noFill/>
        <a:ln>
          <a:noFill/>
        </a:ln>
        <a:effectLst/>
      </c:spPr>
    </c:plotArea>
    <c:legend>
      <c:legendPos val="b"/>
      <c:layout>
        <c:manualLayout>
          <c:xMode val="edge"/>
          <c:yMode val="edge"/>
          <c:x val="0.18207500604506729"/>
          <c:y val="0.88872534822106575"/>
          <c:w val="0.75691778133470844"/>
          <c:h val="8.5240252987586362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Intensity</a:t>
            </a:r>
            <a:r>
              <a:rPr lang="pl-PL" sz="2400" b="1" dirty="0">
                <a:solidFill>
                  <a:srgbClr val="000000"/>
                </a:solidFill>
              </a:rPr>
              <a:t> of </a:t>
            </a:r>
            <a:r>
              <a:rPr lang="pl-PL" sz="2400" b="1" dirty="0" err="1">
                <a:solidFill>
                  <a:srgbClr val="000000"/>
                </a:solidFill>
              </a:rPr>
              <a:t>pruritus</a:t>
            </a:r>
            <a:r>
              <a:rPr lang="pl-PL" sz="2400" b="1" dirty="0">
                <a:solidFill>
                  <a:srgbClr val="000000"/>
                </a:solidFill>
              </a:rPr>
              <a:t> </a:t>
            </a:r>
            <a:r>
              <a:rPr lang="pl-PL" sz="2400" b="1" dirty="0" err="1">
                <a:solidFill>
                  <a:srgbClr val="000000"/>
                </a:solidFill>
              </a:rPr>
              <a:t>after</a:t>
            </a:r>
            <a:r>
              <a:rPr lang="pl-PL" sz="2400" b="1" dirty="0">
                <a:solidFill>
                  <a:srgbClr val="000000"/>
                </a:solidFill>
              </a:rPr>
              <a:t> </a:t>
            </a:r>
            <a:r>
              <a:rPr lang="pl-PL" sz="2400" b="1" dirty="0" err="1">
                <a:solidFill>
                  <a:srgbClr val="000000"/>
                </a:solidFill>
              </a:rPr>
              <a:t>product</a:t>
            </a:r>
            <a:r>
              <a:rPr lang="pl-PL" sz="2400" b="1" dirty="0">
                <a:solidFill>
                  <a:srgbClr val="000000"/>
                </a:solidFill>
              </a:rPr>
              <a:t> </a:t>
            </a:r>
            <a:r>
              <a:rPr lang="pl-PL" sz="2400" b="1" dirty="0" err="1">
                <a:solidFill>
                  <a:srgbClr val="000000"/>
                </a:solidFill>
              </a:rPr>
              <a:t>use</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AD severity reduction</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A6E1-43E7-9D83-50D0D8BA061E}"/>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A6E1-43E7-9D83-50D0D8BA061E}"/>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A6E1-43E7-9D83-50D0D8BA061E}"/>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A6E1-43E7-9D83-50D0D8BA061E}"/>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A6E1-43E7-9D83-50D0D8BA061E}"/>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A6E1-43E7-9D83-50D0D8BA061E}"/>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Increased</c:v>
                </c:pt>
                <c:pt idx="1">
                  <c:v>Did not change</c:v>
                </c:pt>
                <c:pt idx="2">
                  <c:v>Slightly reduced</c:v>
                </c:pt>
                <c:pt idx="3">
                  <c:v>Reduced</c:v>
                </c:pt>
                <c:pt idx="4">
                  <c:v>Significantly reduced</c:v>
                </c:pt>
              </c:strCache>
            </c:strRef>
          </c:cat>
          <c:val>
            <c:numRef>
              <c:f>Arkusz1!$B$2:$B$6</c:f>
              <c:numCache>
                <c:formatCode>0%</c:formatCode>
                <c:ptCount val="5"/>
                <c:pt idx="0">
                  <c:v>0</c:v>
                </c:pt>
                <c:pt idx="1">
                  <c:v>0.12</c:v>
                </c:pt>
                <c:pt idx="2">
                  <c:v>0.39</c:v>
                </c:pt>
                <c:pt idx="3">
                  <c:v>0.32</c:v>
                </c:pt>
                <c:pt idx="4">
                  <c:v>0.39</c:v>
                </c:pt>
              </c:numCache>
            </c:numRef>
          </c:val>
          <c:extLst>
            <c:ext xmlns:c16="http://schemas.microsoft.com/office/drawing/2014/chart" uri="{C3380CC4-5D6E-409C-BE32-E72D297353CC}">
              <c16:uniqueId val="{0000000C-A6E1-43E7-9D83-50D0D8BA061E}"/>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Erythema</a:t>
            </a:r>
            <a:r>
              <a:rPr lang="pl-PL" sz="2400" b="1" dirty="0">
                <a:solidFill>
                  <a:srgbClr val="000000"/>
                </a:solidFill>
              </a:rPr>
              <a:t> </a:t>
            </a:r>
            <a:r>
              <a:rPr lang="pl-PL" sz="2400" b="1" dirty="0" err="1">
                <a:solidFill>
                  <a:srgbClr val="000000"/>
                </a:solidFill>
              </a:rPr>
              <a:t>severity</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Kolumna1</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F629-46F7-AC0E-6770D79EF5AB}"/>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F629-46F7-AC0E-6770D79EF5AB}"/>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F629-46F7-AC0E-6770D79EF5AB}"/>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F629-46F7-AC0E-6770D79EF5AB}"/>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F629-46F7-AC0E-6770D79EF5AB}"/>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F629-46F7-AC0E-6770D79EF5AB}"/>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Increased</c:v>
                </c:pt>
                <c:pt idx="1">
                  <c:v>Did not change</c:v>
                </c:pt>
                <c:pt idx="2">
                  <c:v>Slighthly reduced</c:v>
                </c:pt>
                <c:pt idx="3">
                  <c:v>Reduced</c:v>
                </c:pt>
                <c:pt idx="4">
                  <c:v>Significantly reduced</c:v>
                </c:pt>
              </c:strCache>
            </c:strRef>
          </c:cat>
          <c:val>
            <c:numRef>
              <c:f>Arkusz1!$B$2:$B$6</c:f>
              <c:numCache>
                <c:formatCode>0%</c:formatCode>
                <c:ptCount val="5"/>
                <c:pt idx="0">
                  <c:v>0</c:v>
                </c:pt>
                <c:pt idx="1">
                  <c:v>0.18</c:v>
                </c:pt>
                <c:pt idx="2">
                  <c:v>0.24</c:v>
                </c:pt>
                <c:pt idx="3">
                  <c:v>0.39</c:v>
                </c:pt>
                <c:pt idx="4">
                  <c:v>0.19</c:v>
                </c:pt>
              </c:numCache>
            </c:numRef>
          </c:val>
          <c:extLst>
            <c:ext xmlns:c16="http://schemas.microsoft.com/office/drawing/2014/chart" uri="{C3380CC4-5D6E-409C-BE32-E72D297353CC}">
              <c16:uniqueId val="{0000000C-F629-46F7-AC0E-6770D79EF5AB}"/>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r>
              <a:rPr lang="pl-PL" sz="2400" b="1" dirty="0" err="1">
                <a:solidFill>
                  <a:srgbClr val="000000"/>
                </a:solidFill>
              </a:rPr>
              <a:t>Quality</a:t>
            </a:r>
            <a:r>
              <a:rPr lang="pl-PL" sz="2400" b="1" baseline="0" dirty="0">
                <a:solidFill>
                  <a:srgbClr val="000000"/>
                </a:solidFill>
              </a:rPr>
              <a:t> of </a:t>
            </a:r>
            <a:r>
              <a:rPr lang="pl-PL" sz="2400" b="1" baseline="0" dirty="0" err="1">
                <a:solidFill>
                  <a:srgbClr val="000000"/>
                </a:solidFill>
              </a:rPr>
              <a:t>sleep</a:t>
            </a:r>
            <a:endParaRPr lang="en-US" sz="2400" b="1" dirty="0">
              <a:solidFill>
                <a:srgbClr val="000000"/>
              </a:solidFill>
            </a:endParaRPr>
          </a:p>
        </c:rich>
      </c:tx>
      <c:layout>
        <c:manualLayout>
          <c:xMode val="edge"/>
          <c:yMode val="edge"/>
          <c:x val="0.44713303962486517"/>
          <c:y val="1.168622038187255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rgbClr val="000000"/>
              </a:solidFill>
              <a:latin typeface="+mn-lt"/>
              <a:ea typeface="+mn-ea"/>
              <a:cs typeface="+mn-cs"/>
            </a:defRPr>
          </a:pPr>
          <a:endParaRPr lang="pl-PL"/>
        </a:p>
      </c:txPr>
    </c:title>
    <c:autoTitleDeleted val="0"/>
    <c:plotArea>
      <c:layout/>
      <c:pieChart>
        <c:varyColors val="1"/>
        <c:ser>
          <c:idx val="0"/>
          <c:order val="0"/>
          <c:tx>
            <c:strRef>
              <c:f>Arkusz1!$B$1</c:f>
              <c:strCache>
                <c:ptCount val="1"/>
                <c:pt idx="0">
                  <c:v>Kolumna1</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9B28-44D3-B587-E7229EA70004}"/>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9B28-44D3-B587-E7229EA70004}"/>
              </c:ext>
            </c:extLst>
          </c:dPt>
          <c:dPt>
            <c:idx val="2"/>
            <c:bubble3D val="0"/>
            <c:spPr>
              <a:solidFill>
                <a:schemeClr val="accent3"/>
              </a:solidFill>
              <a:ln w="6350">
                <a:solidFill>
                  <a:schemeClr val="bg1"/>
                </a:solidFill>
              </a:ln>
              <a:effectLst/>
            </c:spPr>
            <c:extLst>
              <c:ext xmlns:c16="http://schemas.microsoft.com/office/drawing/2014/chart" uri="{C3380CC4-5D6E-409C-BE32-E72D297353CC}">
                <c16:uniqueId val="{00000005-9B28-44D3-B587-E7229EA70004}"/>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9B28-44D3-B587-E7229EA70004}"/>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9B28-44D3-B587-E7229EA70004}"/>
              </c:ext>
            </c:extLst>
          </c:dPt>
          <c:dPt>
            <c:idx val="5"/>
            <c:bubble3D val="0"/>
            <c:explosion val="13"/>
            <c:spPr>
              <a:solidFill>
                <a:schemeClr val="accent6"/>
              </a:solidFill>
              <a:ln w="9525">
                <a:solidFill>
                  <a:schemeClr val="bg1"/>
                </a:solidFill>
              </a:ln>
              <a:effectLst/>
            </c:spPr>
            <c:extLst>
              <c:ext xmlns:c16="http://schemas.microsoft.com/office/drawing/2014/chart" uri="{C3380CC4-5D6E-409C-BE32-E72D297353CC}">
                <c16:uniqueId val="{0000000B-9B28-44D3-B587-E7229EA70004}"/>
              </c:ext>
            </c:extLst>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rgbClr val="000000"/>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Arkusz1!$A$2:$A$6</c:f>
              <c:strCache>
                <c:ptCount val="5"/>
                <c:pt idx="0">
                  <c:v>Deterioration of sleep</c:v>
                </c:pt>
                <c:pt idx="1">
                  <c:v>Did not change</c:v>
                </c:pt>
                <c:pt idx="2">
                  <c:v>Slight improvement</c:v>
                </c:pt>
                <c:pt idx="3">
                  <c:v>Improvement</c:v>
                </c:pt>
                <c:pt idx="4">
                  <c:v>Significant improvement</c:v>
                </c:pt>
              </c:strCache>
            </c:strRef>
          </c:cat>
          <c:val>
            <c:numRef>
              <c:f>Arkusz1!$B$2:$B$6</c:f>
              <c:numCache>
                <c:formatCode>0%</c:formatCode>
                <c:ptCount val="5"/>
                <c:pt idx="0">
                  <c:v>0</c:v>
                </c:pt>
                <c:pt idx="1">
                  <c:v>0.12</c:v>
                </c:pt>
                <c:pt idx="2">
                  <c:v>0.39</c:v>
                </c:pt>
                <c:pt idx="3">
                  <c:v>0.32</c:v>
                </c:pt>
                <c:pt idx="4">
                  <c:v>0.39</c:v>
                </c:pt>
              </c:numCache>
            </c:numRef>
          </c:val>
          <c:extLst>
            <c:ext xmlns:c16="http://schemas.microsoft.com/office/drawing/2014/chart" uri="{C3380CC4-5D6E-409C-BE32-E72D297353CC}">
              <c16:uniqueId val="{0000000C-9B28-44D3-B587-E7229EA70004}"/>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8.1845256076567199E-3"/>
          <c:y val="9.4425396825396829E-2"/>
          <c:w val="0.30431983450502548"/>
          <c:h val="0.8338904071773637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29B73-D295-5749-AD40-9F19EEFD65E0}" type="datetimeFigureOut">
              <a:rPr lang="en-US" smtClean="0"/>
              <a:t>11/2/2023</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1BF7B8-FC78-6649-8223-5812D4503C31}" type="slidenum">
              <a:rPr lang="en-US" smtClean="0"/>
              <a:t>‹#›</a:t>
            </a:fld>
            <a:endParaRPr lang="en-US"/>
          </a:p>
        </p:txBody>
      </p:sp>
    </p:spTree>
    <p:extLst>
      <p:ext uri="{BB962C8B-B14F-4D97-AF65-F5344CB8AC3E}">
        <p14:creationId xmlns:p14="http://schemas.microsoft.com/office/powerpoint/2010/main" val="2366661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85800"/>
            <a:ext cx="48450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1BF7B8-FC78-6649-8223-5812D4503C31}" type="slidenum">
              <a:rPr lang="en-US" smtClean="0"/>
              <a:t>1</a:t>
            </a:fld>
            <a:endParaRPr lang="en-US"/>
          </a:p>
        </p:txBody>
      </p:sp>
    </p:spTree>
    <p:extLst>
      <p:ext uri="{BB962C8B-B14F-4D97-AF65-F5344CB8AC3E}">
        <p14:creationId xmlns:p14="http://schemas.microsoft.com/office/powerpoint/2010/main" val="279885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3" y="9404941"/>
            <a:ext cx="36383198" cy="6489548"/>
          </a:xfrm>
        </p:spPr>
        <p:txBody>
          <a:bodyPr anchor="b"/>
          <a:lstStyle>
            <a:lvl1pPr>
              <a:defRPr sz="17868"/>
            </a:lvl1pPr>
          </a:lstStyle>
          <a:p>
            <a:r>
              <a:rPr lang="pl-PL"/>
              <a:t>Click to edit Master title style</a:t>
            </a:r>
            <a:endParaRPr lang="en-US" dirty="0"/>
          </a:p>
        </p:txBody>
      </p:sp>
      <p:sp>
        <p:nvSpPr>
          <p:cNvPr id="3" name="Subtitle 2"/>
          <p:cNvSpPr>
            <a:spLocks noGrp="1"/>
          </p:cNvSpPr>
          <p:nvPr>
            <p:ph type="subTitle" idx="1"/>
          </p:nvPr>
        </p:nvSpPr>
        <p:spPr>
          <a:xfrm>
            <a:off x="6420565" y="17155954"/>
            <a:ext cx="29962635" cy="7736999"/>
          </a:xfrm>
        </p:spPr>
        <p:txBody>
          <a:bodyPr anchor="t">
            <a:normAutofit/>
          </a:bodyPr>
          <a:lstStyle>
            <a:lvl1pPr marL="0" indent="0" algn="ctr">
              <a:buNone/>
              <a:defRPr sz="9249">
                <a:solidFill>
                  <a:schemeClr val="tx2"/>
                </a:solidFill>
              </a:defRPr>
            </a:lvl1pPr>
            <a:lvl2pPr marL="1513701" indent="0" algn="ctr">
              <a:buNone/>
              <a:defRPr>
                <a:solidFill>
                  <a:schemeClr val="tx1">
                    <a:tint val="75000"/>
                  </a:schemeClr>
                </a:solidFill>
              </a:defRPr>
            </a:lvl2pPr>
            <a:lvl3pPr marL="3027402" indent="0" algn="ctr">
              <a:buNone/>
              <a:defRPr>
                <a:solidFill>
                  <a:schemeClr val="tx1">
                    <a:tint val="75000"/>
                  </a:schemeClr>
                </a:solidFill>
              </a:defRPr>
            </a:lvl3pPr>
            <a:lvl4pPr marL="4541104" indent="0" algn="ctr">
              <a:buNone/>
              <a:defRPr>
                <a:solidFill>
                  <a:schemeClr val="tx1">
                    <a:tint val="75000"/>
                  </a:schemeClr>
                </a:solidFill>
              </a:defRPr>
            </a:lvl4pPr>
            <a:lvl5pPr marL="6054805" indent="0" algn="ctr">
              <a:buNone/>
              <a:defRPr>
                <a:solidFill>
                  <a:schemeClr val="tx1">
                    <a:tint val="75000"/>
                  </a:schemeClr>
                </a:solidFill>
              </a:defRPr>
            </a:lvl5pPr>
            <a:lvl6pPr marL="7568506" indent="0" algn="ctr">
              <a:buNone/>
              <a:defRPr>
                <a:solidFill>
                  <a:schemeClr val="tx1">
                    <a:tint val="75000"/>
                  </a:schemeClr>
                </a:solidFill>
              </a:defRPr>
            </a:lvl6pPr>
            <a:lvl7pPr marL="9082207" indent="0" algn="ctr">
              <a:buNone/>
              <a:defRPr>
                <a:solidFill>
                  <a:schemeClr val="tx1">
                    <a:tint val="75000"/>
                  </a:schemeClr>
                </a:solidFill>
              </a:defRPr>
            </a:lvl7pPr>
            <a:lvl8pPr marL="10595908" indent="0" algn="ctr">
              <a:buNone/>
              <a:defRPr>
                <a:solidFill>
                  <a:schemeClr val="tx1">
                    <a:tint val="75000"/>
                  </a:schemeClr>
                </a:solidFill>
              </a:defRPr>
            </a:lvl8pPr>
            <a:lvl9pPr marL="12109610" indent="0" algn="ctr">
              <a:buNone/>
              <a:defRPr>
                <a:solidFill>
                  <a:schemeClr val="tx1">
                    <a:tint val="75000"/>
                  </a:schemeClr>
                </a:solidFill>
              </a:defRPr>
            </a:lvl9pPr>
          </a:lstStyle>
          <a:p>
            <a:r>
              <a:rPr lang="pl-PL"/>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2728" y="1212414"/>
            <a:ext cx="9630847" cy="25832046"/>
          </a:xfrm>
        </p:spPr>
        <p:txBody>
          <a:bodyPr vert="eaVert"/>
          <a:lstStyle/>
          <a:p>
            <a:r>
              <a:rPr lang="pl-PL"/>
              <a:t>Click to edit Master title style</a:t>
            </a:r>
            <a:endParaRPr lang="en-US" dirty="0"/>
          </a:p>
        </p:txBody>
      </p:sp>
      <p:sp>
        <p:nvSpPr>
          <p:cNvPr id="3" name="Vertical Text Placeholder 2"/>
          <p:cNvSpPr>
            <a:spLocks noGrp="1"/>
          </p:cNvSpPr>
          <p:nvPr>
            <p:ph type="body" orient="vert" idx="1"/>
          </p:nvPr>
        </p:nvSpPr>
        <p:spPr>
          <a:xfrm>
            <a:off x="2140188" y="1212414"/>
            <a:ext cx="28179144" cy="25832046"/>
          </a:xfrm>
        </p:spPr>
        <p:txBody>
          <a:bodyPr vert="eaVert" anchor="t"/>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endParaRPr lang="en-US" dirty="0"/>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2" y="19454630"/>
            <a:ext cx="36383198" cy="6012994"/>
          </a:xfrm>
        </p:spPr>
        <p:txBody>
          <a:bodyPr anchor="t"/>
          <a:lstStyle>
            <a:lvl1pPr algn="l">
              <a:defRPr sz="13243" b="1" cap="all"/>
            </a:lvl1pPr>
          </a:lstStyle>
          <a:p>
            <a:r>
              <a:rPr lang="pl-PL"/>
              <a:t>Click to edit Master title style</a:t>
            </a:r>
            <a:endParaRPr lang="en-US" dirty="0"/>
          </a:p>
        </p:txBody>
      </p:sp>
      <p:sp>
        <p:nvSpPr>
          <p:cNvPr id="3" name="Text Placeholder 2"/>
          <p:cNvSpPr>
            <a:spLocks noGrp="1"/>
          </p:cNvSpPr>
          <p:nvPr>
            <p:ph type="body" idx="1"/>
          </p:nvPr>
        </p:nvSpPr>
        <p:spPr>
          <a:xfrm>
            <a:off x="3381202" y="12831929"/>
            <a:ext cx="36383198" cy="6622701"/>
          </a:xfrm>
        </p:spPr>
        <p:txBody>
          <a:bodyPr anchor="b"/>
          <a:lstStyle>
            <a:lvl1pPr marL="0" indent="0">
              <a:buNone/>
              <a:defRPr sz="6657">
                <a:solidFill>
                  <a:schemeClr val="tx2"/>
                </a:solidFill>
              </a:defRPr>
            </a:lvl1pPr>
            <a:lvl2pPr marL="1513701" indent="0">
              <a:buNone/>
              <a:defRPr sz="5956">
                <a:solidFill>
                  <a:schemeClr val="tx1">
                    <a:tint val="75000"/>
                  </a:schemeClr>
                </a:solidFill>
              </a:defRPr>
            </a:lvl2pPr>
            <a:lvl3pPr marL="3027402" indent="0">
              <a:buNone/>
              <a:defRPr sz="5325">
                <a:solidFill>
                  <a:schemeClr val="tx1">
                    <a:tint val="75000"/>
                  </a:schemeClr>
                </a:solidFill>
              </a:defRPr>
            </a:lvl3pPr>
            <a:lvl4pPr marL="4541104" indent="0">
              <a:buNone/>
              <a:defRPr sz="4625">
                <a:solidFill>
                  <a:schemeClr val="tx1">
                    <a:tint val="75000"/>
                  </a:schemeClr>
                </a:solidFill>
              </a:defRPr>
            </a:lvl4pPr>
            <a:lvl5pPr marL="6054805" indent="0">
              <a:buNone/>
              <a:defRPr sz="4625">
                <a:solidFill>
                  <a:schemeClr val="tx1">
                    <a:tint val="75000"/>
                  </a:schemeClr>
                </a:solidFill>
              </a:defRPr>
            </a:lvl5pPr>
            <a:lvl6pPr marL="7568506" indent="0">
              <a:buNone/>
              <a:defRPr sz="4625">
                <a:solidFill>
                  <a:schemeClr val="tx1">
                    <a:tint val="75000"/>
                  </a:schemeClr>
                </a:solidFill>
              </a:defRPr>
            </a:lvl6pPr>
            <a:lvl7pPr marL="9082207" indent="0">
              <a:buNone/>
              <a:defRPr sz="4625">
                <a:solidFill>
                  <a:schemeClr val="tx1">
                    <a:tint val="75000"/>
                  </a:schemeClr>
                </a:solidFill>
              </a:defRPr>
            </a:lvl7pPr>
            <a:lvl8pPr marL="10595908" indent="0">
              <a:buNone/>
              <a:defRPr sz="4625">
                <a:solidFill>
                  <a:schemeClr val="tx1">
                    <a:tint val="75000"/>
                  </a:schemeClr>
                </a:solidFill>
              </a:defRPr>
            </a:lvl8pPr>
            <a:lvl9pPr marL="12109610" indent="0">
              <a:buNone/>
              <a:defRPr sz="4625">
                <a:solidFill>
                  <a:schemeClr val="tx1">
                    <a:tint val="75000"/>
                  </a:schemeClr>
                </a:solidFill>
              </a:defRPr>
            </a:lvl9pPr>
          </a:lstStyle>
          <a:p>
            <a:pPr lvl="0"/>
            <a:r>
              <a:rPr lang="pl-PL"/>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endParaRPr lang="en-US"/>
          </a:p>
        </p:txBody>
      </p:sp>
      <p:sp>
        <p:nvSpPr>
          <p:cNvPr id="3" name="Content Placeholder 2"/>
          <p:cNvSpPr>
            <a:spLocks noGrp="1"/>
          </p:cNvSpPr>
          <p:nvPr>
            <p:ph sz="half" idx="1"/>
          </p:nvPr>
        </p:nvSpPr>
        <p:spPr>
          <a:xfrm>
            <a:off x="2140188" y="7064219"/>
            <a:ext cx="18904995" cy="19980241"/>
          </a:xfrm>
        </p:spPr>
        <p:txBody>
          <a:bodyPr/>
          <a:lstStyle>
            <a:lvl1pPr>
              <a:defRPr sz="9249"/>
            </a:lvl1pPr>
            <a:lvl2pPr>
              <a:defRPr sz="7918"/>
            </a:lvl2pPr>
            <a:lvl3pPr>
              <a:defRPr sz="6657"/>
            </a:lvl3pPr>
            <a:lvl4pPr>
              <a:defRPr sz="5956"/>
            </a:lvl4pPr>
            <a:lvl5pPr>
              <a:defRPr sz="5956"/>
            </a:lvl5pPr>
            <a:lvl6pPr>
              <a:defRPr sz="5956"/>
            </a:lvl6pPr>
            <a:lvl7pPr>
              <a:defRPr sz="5956"/>
            </a:lvl7pPr>
            <a:lvl8pPr>
              <a:defRPr sz="5956"/>
            </a:lvl8pPr>
            <a:lvl9pPr>
              <a:defRPr sz="5956"/>
            </a:lvl9p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4" name="Content Placeholder 3"/>
          <p:cNvSpPr>
            <a:spLocks noGrp="1"/>
          </p:cNvSpPr>
          <p:nvPr>
            <p:ph sz="half" idx="2"/>
          </p:nvPr>
        </p:nvSpPr>
        <p:spPr>
          <a:xfrm>
            <a:off x="21758580" y="7064219"/>
            <a:ext cx="18904995" cy="19980241"/>
          </a:xfrm>
        </p:spPr>
        <p:txBody>
          <a:bodyPr/>
          <a:lstStyle>
            <a:lvl1pPr>
              <a:defRPr sz="9249"/>
            </a:lvl1pPr>
            <a:lvl2pPr>
              <a:defRPr sz="7918"/>
            </a:lvl2pPr>
            <a:lvl3pPr>
              <a:defRPr sz="6657"/>
            </a:lvl3pPr>
            <a:lvl4pPr>
              <a:defRPr sz="5956"/>
            </a:lvl4pPr>
            <a:lvl5pPr>
              <a:defRPr sz="5956"/>
            </a:lvl5pPr>
            <a:lvl6pPr>
              <a:defRPr sz="5956"/>
            </a:lvl6pPr>
            <a:lvl7pPr>
              <a:defRPr sz="5956"/>
            </a:lvl7pPr>
            <a:lvl8pPr>
              <a:defRPr sz="5956"/>
            </a:lvl8pPr>
            <a:lvl9pPr>
              <a:defRPr sz="5956"/>
            </a:lvl9p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Click to edit Master title style</a:t>
            </a:r>
            <a:endParaRPr lang="en-US" dirty="0"/>
          </a:p>
        </p:txBody>
      </p:sp>
      <p:sp>
        <p:nvSpPr>
          <p:cNvPr id="3" name="Text Placeholder 2"/>
          <p:cNvSpPr>
            <a:spLocks noGrp="1"/>
          </p:cNvSpPr>
          <p:nvPr>
            <p:ph type="body" idx="1"/>
          </p:nvPr>
        </p:nvSpPr>
        <p:spPr>
          <a:xfrm>
            <a:off x="2140188" y="6776885"/>
            <a:ext cx="18912429" cy="2824283"/>
          </a:xfrm>
        </p:spPr>
        <p:txBody>
          <a:bodyPr anchor="t"/>
          <a:lstStyle>
            <a:lvl1pPr marL="0" indent="0">
              <a:buNone/>
              <a:defRPr sz="6657" b="1"/>
            </a:lvl1pPr>
            <a:lvl2pPr marL="1513701" indent="0">
              <a:buNone/>
              <a:defRPr sz="6657" b="1"/>
            </a:lvl2pPr>
            <a:lvl3pPr marL="3027402" indent="0">
              <a:buNone/>
              <a:defRPr sz="5956" b="1"/>
            </a:lvl3pPr>
            <a:lvl4pPr marL="4541104" indent="0">
              <a:buNone/>
              <a:defRPr sz="5325" b="1"/>
            </a:lvl4pPr>
            <a:lvl5pPr marL="6054805" indent="0">
              <a:buNone/>
              <a:defRPr sz="5325" b="1"/>
            </a:lvl5pPr>
            <a:lvl6pPr marL="7568506" indent="0">
              <a:buNone/>
              <a:defRPr sz="5325" b="1"/>
            </a:lvl6pPr>
            <a:lvl7pPr marL="9082207" indent="0">
              <a:buNone/>
              <a:defRPr sz="5325" b="1"/>
            </a:lvl7pPr>
            <a:lvl8pPr marL="10595908" indent="0">
              <a:buNone/>
              <a:defRPr sz="5325" b="1"/>
            </a:lvl8pPr>
            <a:lvl9pPr marL="12109610" indent="0">
              <a:buNone/>
              <a:defRPr sz="5325" b="1"/>
            </a:lvl9pPr>
          </a:lstStyle>
          <a:p>
            <a:pPr lvl="0"/>
            <a:r>
              <a:rPr lang="pl-PL"/>
              <a:t>Click to edit Master text styles</a:t>
            </a:r>
          </a:p>
        </p:txBody>
      </p:sp>
      <p:sp>
        <p:nvSpPr>
          <p:cNvPr id="4" name="Content Placeholder 3"/>
          <p:cNvSpPr>
            <a:spLocks noGrp="1"/>
          </p:cNvSpPr>
          <p:nvPr>
            <p:ph sz="half" idx="2"/>
          </p:nvPr>
        </p:nvSpPr>
        <p:spPr>
          <a:xfrm>
            <a:off x="2140188" y="9601168"/>
            <a:ext cx="18912429" cy="17443290"/>
          </a:xfrm>
        </p:spPr>
        <p:txBody>
          <a:bodyPr/>
          <a:lstStyle>
            <a:lvl1pPr>
              <a:defRPr sz="7918"/>
            </a:lvl1pPr>
            <a:lvl2pPr>
              <a:defRPr sz="6657"/>
            </a:lvl2pPr>
            <a:lvl3pPr>
              <a:defRPr sz="5956"/>
            </a:lvl3pPr>
            <a:lvl4pPr>
              <a:defRPr sz="5325"/>
            </a:lvl4pPr>
            <a:lvl5pPr>
              <a:defRPr sz="5325"/>
            </a:lvl5pPr>
            <a:lvl6pPr>
              <a:defRPr sz="5325"/>
            </a:lvl6pPr>
            <a:lvl7pPr>
              <a:defRPr sz="5325"/>
            </a:lvl7pPr>
            <a:lvl8pPr>
              <a:defRPr sz="5325"/>
            </a:lvl8pPr>
            <a:lvl9pPr>
              <a:defRPr sz="5325"/>
            </a:lvl9p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5" name="Text Placeholder 4"/>
          <p:cNvSpPr>
            <a:spLocks noGrp="1"/>
          </p:cNvSpPr>
          <p:nvPr>
            <p:ph type="body" sz="quarter" idx="3"/>
          </p:nvPr>
        </p:nvSpPr>
        <p:spPr>
          <a:xfrm>
            <a:off x="21743720" y="6776885"/>
            <a:ext cx="18919858" cy="2824283"/>
          </a:xfrm>
        </p:spPr>
        <p:txBody>
          <a:bodyPr anchor="t"/>
          <a:lstStyle>
            <a:lvl1pPr marL="0" indent="0">
              <a:buNone/>
              <a:defRPr sz="6657" b="1"/>
            </a:lvl1pPr>
            <a:lvl2pPr marL="1513701" indent="0">
              <a:buNone/>
              <a:defRPr sz="6657" b="1"/>
            </a:lvl2pPr>
            <a:lvl3pPr marL="3027402" indent="0">
              <a:buNone/>
              <a:defRPr sz="5956" b="1"/>
            </a:lvl3pPr>
            <a:lvl4pPr marL="4541104" indent="0">
              <a:buNone/>
              <a:defRPr sz="5325" b="1"/>
            </a:lvl4pPr>
            <a:lvl5pPr marL="6054805" indent="0">
              <a:buNone/>
              <a:defRPr sz="5325" b="1"/>
            </a:lvl5pPr>
            <a:lvl6pPr marL="7568506" indent="0">
              <a:buNone/>
              <a:defRPr sz="5325" b="1"/>
            </a:lvl6pPr>
            <a:lvl7pPr marL="9082207" indent="0">
              <a:buNone/>
              <a:defRPr sz="5325" b="1"/>
            </a:lvl7pPr>
            <a:lvl8pPr marL="10595908" indent="0">
              <a:buNone/>
              <a:defRPr sz="5325" b="1"/>
            </a:lvl8pPr>
            <a:lvl9pPr marL="12109610" indent="0">
              <a:buNone/>
              <a:defRPr sz="5325" b="1"/>
            </a:lvl9pPr>
          </a:lstStyle>
          <a:p>
            <a:pPr lvl="0"/>
            <a:r>
              <a:rPr lang="pl-PL"/>
              <a:t>Click to edit Master text styles</a:t>
            </a:r>
          </a:p>
        </p:txBody>
      </p:sp>
      <p:sp>
        <p:nvSpPr>
          <p:cNvPr id="6" name="Content Placeholder 5"/>
          <p:cNvSpPr>
            <a:spLocks noGrp="1"/>
          </p:cNvSpPr>
          <p:nvPr>
            <p:ph sz="quarter" idx="4"/>
          </p:nvPr>
        </p:nvSpPr>
        <p:spPr>
          <a:xfrm>
            <a:off x="21743720" y="9601168"/>
            <a:ext cx="18919858" cy="17443290"/>
          </a:xfrm>
        </p:spPr>
        <p:txBody>
          <a:bodyPr/>
          <a:lstStyle>
            <a:lvl1pPr>
              <a:defRPr sz="7918"/>
            </a:lvl1pPr>
            <a:lvl2pPr>
              <a:defRPr sz="6657"/>
            </a:lvl2pPr>
            <a:lvl3pPr>
              <a:defRPr sz="5956"/>
            </a:lvl3pPr>
            <a:lvl4pPr>
              <a:defRPr sz="5325"/>
            </a:lvl4pPr>
            <a:lvl5pPr>
              <a:defRPr sz="5325"/>
            </a:lvl5pPr>
            <a:lvl6pPr>
              <a:defRPr sz="5325"/>
            </a:lvl6pPr>
            <a:lvl7pPr>
              <a:defRPr sz="5325"/>
            </a:lvl7pPr>
            <a:lvl8pPr>
              <a:defRPr sz="5325"/>
            </a:lvl8pPr>
            <a:lvl9pPr>
              <a:defRPr sz="5325"/>
            </a:lvl9p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189" y="1205402"/>
            <a:ext cx="14082144" cy="5129967"/>
          </a:xfrm>
        </p:spPr>
        <p:txBody>
          <a:bodyPr anchor="b"/>
          <a:lstStyle>
            <a:lvl1pPr algn="l">
              <a:defRPr sz="6657" b="1"/>
            </a:lvl1pPr>
          </a:lstStyle>
          <a:p>
            <a:r>
              <a:rPr lang="pl-PL"/>
              <a:t>Click to edit Master title style</a:t>
            </a:r>
            <a:endParaRPr lang="en-US" dirty="0"/>
          </a:p>
        </p:txBody>
      </p:sp>
      <p:sp>
        <p:nvSpPr>
          <p:cNvPr id="3" name="Content Placeholder 2"/>
          <p:cNvSpPr>
            <a:spLocks noGrp="1"/>
          </p:cNvSpPr>
          <p:nvPr>
            <p:ph idx="1"/>
          </p:nvPr>
        </p:nvSpPr>
        <p:spPr>
          <a:xfrm>
            <a:off x="16735082" y="1205404"/>
            <a:ext cx="23928493" cy="25839056"/>
          </a:xfrm>
        </p:spPr>
        <p:txBody>
          <a:bodyPr/>
          <a:lstStyle>
            <a:lvl1pPr>
              <a:defRPr sz="10581"/>
            </a:lvl1pPr>
            <a:lvl2pPr>
              <a:defRPr sz="9249"/>
            </a:lvl2pPr>
            <a:lvl3pPr>
              <a:defRPr sz="7918"/>
            </a:lvl3pPr>
            <a:lvl4pPr>
              <a:defRPr sz="6657"/>
            </a:lvl4pPr>
            <a:lvl5pPr>
              <a:defRPr sz="6657"/>
            </a:lvl5pPr>
            <a:lvl6pPr>
              <a:defRPr sz="6657"/>
            </a:lvl6pPr>
            <a:lvl7pPr>
              <a:defRPr sz="6657"/>
            </a:lvl7pPr>
            <a:lvl8pPr>
              <a:defRPr sz="6657"/>
            </a:lvl8pPr>
            <a:lvl9pPr>
              <a:defRPr sz="6657"/>
            </a:lvl9p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4" name="Text Placeholder 3"/>
          <p:cNvSpPr>
            <a:spLocks noGrp="1"/>
          </p:cNvSpPr>
          <p:nvPr>
            <p:ph type="body" sz="half" idx="2"/>
          </p:nvPr>
        </p:nvSpPr>
        <p:spPr>
          <a:xfrm>
            <a:off x="2140189" y="6335371"/>
            <a:ext cx="14082144" cy="20709089"/>
          </a:xfrm>
        </p:spPr>
        <p:txBody>
          <a:bodyPr/>
          <a:lstStyle>
            <a:lvl1pPr marL="0" indent="0">
              <a:buNone/>
              <a:defRPr sz="4625">
                <a:solidFill>
                  <a:schemeClr val="accent2">
                    <a:lumMod val="40000"/>
                    <a:lumOff val="60000"/>
                  </a:schemeClr>
                </a:solidFill>
              </a:defRPr>
            </a:lvl1pPr>
            <a:lvl2pPr marL="1513701" indent="0">
              <a:buNone/>
              <a:defRPr sz="3994"/>
            </a:lvl2pPr>
            <a:lvl3pPr marL="3027402" indent="0">
              <a:buNone/>
              <a:defRPr sz="3293"/>
            </a:lvl3pPr>
            <a:lvl4pPr marL="4541104" indent="0">
              <a:buNone/>
              <a:defRPr sz="3013"/>
            </a:lvl4pPr>
            <a:lvl5pPr marL="6054805" indent="0">
              <a:buNone/>
              <a:defRPr sz="3013"/>
            </a:lvl5pPr>
            <a:lvl6pPr marL="7568506" indent="0">
              <a:buNone/>
              <a:defRPr sz="3013"/>
            </a:lvl6pPr>
            <a:lvl7pPr marL="9082207" indent="0">
              <a:buNone/>
              <a:defRPr sz="3013"/>
            </a:lvl7pPr>
            <a:lvl8pPr marL="10595908" indent="0">
              <a:buNone/>
              <a:defRPr sz="3013"/>
            </a:lvl8pPr>
            <a:lvl9pPr marL="12109610" indent="0">
              <a:buNone/>
              <a:defRPr sz="3013"/>
            </a:lvl9pPr>
          </a:lstStyle>
          <a:p>
            <a:pPr lvl="0"/>
            <a:r>
              <a:rPr lang="pl-PL"/>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838" y="21192649"/>
            <a:ext cx="25682258" cy="2501912"/>
          </a:xfrm>
        </p:spPr>
        <p:txBody>
          <a:bodyPr anchor="b"/>
          <a:lstStyle>
            <a:lvl1pPr algn="l">
              <a:defRPr sz="6657" b="1"/>
            </a:lvl1pPr>
          </a:lstStyle>
          <a:p>
            <a:r>
              <a:rPr lang="pl-PL"/>
              <a:t>Click to edit Master title style</a:t>
            </a:r>
            <a:endParaRPr lang="en-US" dirty="0"/>
          </a:p>
        </p:txBody>
      </p:sp>
      <p:sp>
        <p:nvSpPr>
          <p:cNvPr id="3" name="Picture Placeholder 2"/>
          <p:cNvSpPr>
            <a:spLocks noGrp="1"/>
          </p:cNvSpPr>
          <p:nvPr>
            <p:ph type="pic" idx="1"/>
          </p:nvPr>
        </p:nvSpPr>
        <p:spPr>
          <a:xfrm>
            <a:off x="8389838" y="2705147"/>
            <a:ext cx="25682258" cy="18165128"/>
          </a:xfrm>
        </p:spPr>
        <p:txBody>
          <a:bodyPr/>
          <a:lstStyle>
            <a:lvl1pPr marL="0" indent="0">
              <a:buNone/>
              <a:defRPr sz="10581"/>
            </a:lvl1pPr>
            <a:lvl2pPr marL="1513701" indent="0">
              <a:buNone/>
              <a:defRPr sz="9249"/>
            </a:lvl2pPr>
            <a:lvl3pPr marL="3027402" indent="0">
              <a:buNone/>
              <a:defRPr sz="7918"/>
            </a:lvl3pPr>
            <a:lvl4pPr marL="4541104" indent="0">
              <a:buNone/>
              <a:defRPr sz="6657"/>
            </a:lvl4pPr>
            <a:lvl5pPr marL="6054805" indent="0">
              <a:buNone/>
              <a:defRPr sz="6657"/>
            </a:lvl5pPr>
            <a:lvl6pPr marL="7568506" indent="0">
              <a:buNone/>
              <a:defRPr sz="6657"/>
            </a:lvl6pPr>
            <a:lvl7pPr marL="9082207" indent="0">
              <a:buNone/>
              <a:defRPr sz="6657"/>
            </a:lvl7pPr>
            <a:lvl8pPr marL="10595908" indent="0">
              <a:buNone/>
              <a:defRPr sz="6657"/>
            </a:lvl8pPr>
            <a:lvl9pPr marL="12109610" indent="0">
              <a:buNone/>
              <a:defRPr sz="6657"/>
            </a:lvl9pPr>
          </a:lstStyle>
          <a:p>
            <a:r>
              <a:rPr lang="pl-PL"/>
              <a:t>Drag picture to placeholder or click icon to add</a:t>
            </a:r>
            <a:endParaRPr lang="en-US"/>
          </a:p>
        </p:txBody>
      </p:sp>
      <p:sp>
        <p:nvSpPr>
          <p:cNvPr id="4" name="Text Placeholder 3"/>
          <p:cNvSpPr>
            <a:spLocks noGrp="1"/>
          </p:cNvSpPr>
          <p:nvPr>
            <p:ph type="body" sz="half" idx="2"/>
          </p:nvPr>
        </p:nvSpPr>
        <p:spPr>
          <a:xfrm>
            <a:off x="8389838" y="23694561"/>
            <a:ext cx="25682258" cy="3553131"/>
          </a:xfrm>
        </p:spPr>
        <p:txBody>
          <a:bodyPr anchor="t"/>
          <a:lstStyle>
            <a:lvl1pPr marL="0" indent="0">
              <a:buNone/>
              <a:defRPr sz="4625">
                <a:solidFill>
                  <a:schemeClr val="accent2">
                    <a:lumMod val="40000"/>
                    <a:lumOff val="60000"/>
                  </a:schemeClr>
                </a:solidFill>
              </a:defRPr>
            </a:lvl1pPr>
            <a:lvl2pPr marL="1513701" indent="0">
              <a:buNone/>
              <a:defRPr sz="3994"/>
            </a:lvl2pPr>
            <a:lvl3pPr marL="3027402" indent="0">
              <a:buNone/>
              <a:defRPr sz="3293"/>
            </a:lvl3pPr>
            <a:lvl4pPr marL="4541104" indent="0">
              <a:buNone/>
              <a:defRPr sz="3013"/>
            </a:lvl4pPr>
            <a:lvl5pPr marL="6054805" indent="0">
              <a:buNone/>
              <a:defRPr sz="3013"/>
            </a:lvl5pPr>
            <a:lvl6pPr marL="7568506" indent="0">
              <a:buNone/>
              <a:defRPr sz="3013"/>
            </a:lvl6pPr>
            <a:lvl7pPr marL="9082207" indent="0">
              <a:buNone/>
              <a:defRPr sz="3013"/>
            </a:lvl7pPr>
            <a:lvl8pPr marL="10595908" indent="0">
              <a:buNone/>
              <a:defRPr sz="3013"/>
            </a:lvl8pPr>
            <a:lvl9pPr marL="12109610" indent="0">
              <a:buNone/>
              <a:defRPr sz="3013"/>
            </a:lvl9pPr>
          </a:lstStyle>
          <a:p>
            <a:pPr lvl="0"/>
            <a:r>
              <a:rPr lang="pl-PL"/>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189" y="2018347"/>
            <a:ext cx="38523386" cy="5045869"/>
          </a:xfrm>
          <a:prstGeom prst="rect">
            <a:avLst/>
          </a:prstGeom>
        </p:spPr>
        <p:txBody>
          <a:bodyPr vert="horz" lIns="432054" tIns="216027" rIns="432054" bIns="216027" rtlCol="0" anchor="t">
            <a:normAutofit/>
          </a:bodyPr>
          <a:lstStyle/>
          <a:p>
            <a:r>
              <a:rPr lang="pl-PL"/>
              <a:t>Click to edit Master title style</a:t>
            </a:r>
            <a:endParaRPr lang="en-US" dirty="0"/>
          </a:p>
        </p:txBody>
      </p:sp>
      <p:sp>
        <p:nvSpPr>
          <p:cNvPr id="3" name="Text Placeholder 2"/>
          <p:cNvSpPr>
            <a:spLocks noGrp="1"/>
          </p:cNvSpPr>
          <p:nvPr>
            <p:ph type="body" idx="1"/>
          </p:nvPr>
        </p:nvSpPr>
        <p:spPr>
          <a:xfrm>
            <a:off x="2140189" y="7064219"/>
            <a:ext cx="38523386" cy="19980241"/>
          </a:xfrm>
          <a:prstGeom prst="rect">
            <a:avLst/>
          </a:prstGeom>
        </p:spPr>
        <p:txBody>
          <a:bodyPr vert="horz" lIns="432054" tIns="216027" rIns="432054" bIns="216027" rtlCol="0" anchor="ctr">
            <a:normAutofit/>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dirty="0"/>
          </a:p>
        </p:txBody>
      </p:sp>
      <p:sp>
        <p:nvSpPr>
          <p:cNvPr id="4" name="Date Placeholder 3"/>
          <p:cNvSpPr>
            <a:spLocks noGrp="1"/>
          </p:cNvSpPr>
          <p:nvPr>
            <p:ph type="dt" sz="half" idx="2"/>
          </p:nvPr>
        </p:nvSpPr>
        <p:spPr>
          <a:xfrm>
            <a:off x="2140188" y="28060639"/>
            <a:ext cx="9987545" cy="1611875"/>
          </a:xfrm>
          <a:prstGeom prst="rect">
            <a:avLst/>
          </a:prstGeom>
        </p:spPr>
        <p:txBody>
          <a:bodyPr vert="horz" lIns="432054" tIns="216027" rIns="432054" bIns="216027" rtlCol="0" anchor="ctr"/>
          <a:lstStyle>
            <a:lvl1pPr algn="l">
              <a:defRPr sz="3994">
                <a:solidFill>
                  <a:schemeClr val="tx1">
                    <a:tint val="75000"/>
                  </a:schemeClr>
                </a:solidFill>
              </a:defRPr>
            </a:lvl1pPr>
          </a:lstStyle>
          <a:p>
            <a:fld id="{8E36636D-D922-432D-A958-524484B5923D}" type="datetimeFigureOut">
              <a:rPr lang="en-US" smtClean="0"/>
              <a:pPr/>
              <a:t>11/2/2023</a:t>
            </a:fld>
            <a:endParaRPr lang="en-US"/>
          </a:p>
        </p:txBody>
      </p:sp>
      <p:sp>
        <p:nvSpPr>
          <p:cNvPr id="5" name="Footer Placeholder 4"/>
          <p:cNvSpPr>
            <a:spLocks noGrp="1"/>
          </p:cNvSpPr>
          <p:nvPr>
            <p:ph type="ftr" sz="quarter" idx="3"/>
          </p:nvPr>
        </p:nvSpPr>
        <p:spPr>
          <a:xfrm>
            <a:off x="14624621" y="28060639"/>
            <a:ext cx="13554524" cy="1611875"/>
          </a:xfrm>
          <a:prstGeom prst="rect">
            <a:avLst/>
          </a:prstGeom>
        </p:spPr>
        <p:txBody>
          <a:bodyPr vert="horz" lIns="432054" tIns="216027" rIns="432054" bIns="216027" rtlCol="0" anchor="ctr"/>
          <a:lstStyle>
            <a:lvl1pPr algn="ctr">
              <a:defRPr sz="399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676030" y="28060639"/>
            <a:ext cx="9987545" cy="1611875"/>
          </a:xfrm>
          <a:prstGeom prst="rect">
            <a:avLst/>
          </a:prstGeom>
        </p:spPr>
        <p:txBody>
          <a:bodyPr vert="horz" lIns="432054" tIns="216027" rIns="432054" bIns="216027" rtlCol="0" anchor="ctr"/>
          <a:lstStyle>
            <a:lvl1pPr algn="r">
              <a:defRPr sz="3994">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027402" rtl="0" eaLnBrk="1" latinLnBrk="0" hangingPunct="1">
        <a:spcBef>
          <a:spcPct val="0"/>
        </a:spcBef>
        <a:buNone/>
        <a:defRPr sz="16537"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35276" indent="-1135276" algn="l" defTabSz="3027402" rtl="0" eaLnBrk="1" latinLnBrk="0" hangingPunct="1">
        <a:lnSpc>
          <a:spcPct val="150000"/>
        </a:lnSpc>
        <a:spcBef>
          <a:spcPct val="20000"/>
        </a:spcBef>
        <a:buFont typeface="Arial" pitchFamily="34" charset="0"/>
        <a:buChar char="•"/>
        <a:defRPr sz="10581" kern="1200">
          <a:solidFill>
            <a:schemeClr val="tx1"/>
          </a:solidFill>
          <a:latin typeface="+mn-lt"/>
          <a:ea typeface="+mn-ea"/>
          <a:cs typeface="+mn-cs"/>
        </a:defRPr>
      </a:lvl1pPr>
      <a:lvl2pPr marL="2459765" indent="-946063" algn="l" defTabSz="3027402" rtl="0" eaLnBrk="1" latinLnBrk="0" hangingPunct="1">
        <a:lnSpc>
          <a:spcPct val="150000"/>
        </a:lnSpc>
        <a:spcBef>
          <a:spcPct val="20000"/>
        </a:spcBef>
        <a:buFont typeface="Arial" pitchFamily="34" charset="0"/>
        <a:buChar char="–"/>
        <a:defRPr sz="9249" kern="1200">
          <a:solidFill>
            <a:schemeClr val="tx1"/>
          </a:solidFill>
          <a:latin typeface="+mn-lt"/>
          <a:ea typeface="+mn-ea"/>
          <a:cs typeface="+mn-cs"/>
        </a:defRPr>
      </a:lvl2pPr>
      <a:lvl3pPr marL="3784253" indent="-756851" algn="l" defTabSz="3027402" rtl="0" eaLnBrk="1" latinLnBrk="0" hangingPunct="1">
        <a:lnSpc>
          <a:spcPct val="150000"/>
        </a:lnSpc>
        <a:spcBef>
          <a:spcPct val="20000"/>
        </a:spcBef>
        <a:buFont typeface="Arial" pitchFamily="34" charset="0"/>
        <a:buChar char="•"/>
        <a:defRPr sz="7918" kern="1200">
          <a:solidFill>
            <a:schemeClr val="tx1"/>
          </a:solidFill>
          <a:latin typeface="+mn-lt"/>
          <a:ea typeface="+mn-ea"/>
          <a:cs typeface="+mn-cs"/>
        </a:defRPr>
      </a:lvl3pPr>
      <a:lvl4pPr marL="5297954" indent="-756851" algn="l" defTabSz="3027402" rtl="0" eaLnBrk="1" latinLnBrk="0" hangingPunct="1">
        <a:lnSpc>
          <a:spcPct val="150000"/>
        </a:lnSpc>
        <a:spcBef>
          <a:spcPct val="20000"/>
        </a:spcBef>
        <a:buFont typeface="Arial" pitchFamily="34" charset="0"/>
        <a:buChar char="–"/>
        <a:defRPr sz="6657" kern="1200">
          <a:solidFill>
            <a:schemeClr val="tx1"/>
          </a:solidFill>
          <a:latin typeface="+mn-lt"/>
          <a:ea typeface="+mn-ea"/>
          <a:cs typeface="+mn-cs"/>
        </a:defRPr>
      </a:lvl4pPr>
      <a:lvl5pPr marL="6811655" indent="-756851" algn="l" defTabSz="3027402" rtl="0" eaLnBrk="1" latinLnBrk="0" hangingPunct="1">
        <a:lnSpc>
          <a:spcPct val="150000"/>
        </a:lnSpc>
        <a:spcBef>
          <a:spcPct val="20000"/>
        </a:spcBef>
        <a:buFont typeface="Arial" pitchFamily="34" charset="0"/>
        <a:buChar char="»"/>
        <a:defRPr sz="6657" kern="1200">
          <a:solidFill>
            <a:schemeClr val="tx1"/>
          </a:solidFill>
          <a:latin typeface="+mn-lt"/>
          <a:ea typeface="+mn-ea"/>
          <a:cs typeface="+mn-cs"/>
        </a:defRPr>
      </a:lvl5pPr>
      <a:lvl6pPr marL="8325357" indent="-756851" algn="l" defTabSz="3027402" rtl="0" eaLnBrk="1" latinLnBrk="0" hangingPunct="1">
        <a:spcBef>
          <a:spcPct val="20000"/>
        </a:spcBef>
        <a:buFont typeface="Arial" pitchFamily="34" charset="0"/>
        <a:buChar char="•"/>
        <a:defRPr sz="6657" kern="1200">
          <a:solidFill>
            <a:schemeClr val="tx1"/>
          </a:solidFill>
          <a:latin typeface="+mn-lt"/>
          <a:ea typeface="+mn-ea"/>
          <a:cs typeface="+mn-cs"/>
        </a:defRPr>
      </a:lvl6pPr>
      <a:lvl7pPr marL="9839058" indent="-756851" algn="l" defTabSz="3027402" rtl="0" eaLnBrk="1" latinLnBrk="0" hangingPunct="1">
        <a:spcBef>
          <a:spcPct val="20000"/>
        </a:spcBef>
        <a:buFont typeface="Arial" pitchFamily="34" charset="0"/>
        <a:buChar char="•"/>
        <a:defRPr sz="6657" kern="1200">
          <a:solidFill>
            <a:schemeClr val="tx1"/>
          </a:solidFill>
          <a:latin typeface="+mn-lt"/>
          <a:ea typeface="+mn-ea"/>
          <a:cs typeface="+mn-cs"/>
        </a:defRPr>
      </a:lvl7pPr>
      <a:lvl8pPr marL="11352759" indent="-756851" algn="l" defTabSz="3027402" rtl="0" eaLnBrk="1" latinLnBrk="0" hangingPunct="1">
        <a:spcBef>
          <a:spcPct val="20000"/>
        </a:spcBef>
        <a:buFont typeface="Arial" pitchFamily="34" charset="0"/>
        <a:buChar char="•"/>
        <a:defRPr sz="6657" kern="1200">
          <a:solidFill>
            <a:schemeClr val="tx1"/>
          </a:solidFill>
          <a:latin typeface="+mn-lt"/>
          <a:ea typeface="+mn-ea"/>
          <a:cs typeface="+mn-cs"/>
        </a:defRPr>
      </a:lvl8pPr>
      <a:lvl9pPr marL="12866460" indent="-756851" algn="l" defTabSz="3027402" rtl="0" eaLnBrk="1" latinLnBrk="0" hangingPunct="1">
        <a:spcBef>
          <a:spcPct val="20000"/>
        </a:spcBef>
        <a:buFont typeface="Arial" pitchFamily="34" charset="0"/>
        <a:buChar char="•"/>
        <a:defRPr sz="6657" kern="1200">
          <a:solidFill>
            <a:schemeClr val="tx1"/>
          </a:solidFill>
          <a:latin typeface="+mn-lt"/>
          <a:ea typeface="+mn-ea"/>
          <a:cs typeface="+mn-cs"/>
        </a:defRPr>
      </a:lvl9pPr>
    </p:bodyStyle>
    <p:otherStyle>
      <a:defPPr>
        <a:defRPr lang="en-US"/>
      </a:defPPr>
      <a:lvl1pPr marL="0" algn="l" defTabSz="3027402" rtl="0" eaLnBrk="1" latinLnBrk="0" hangingPunct="1">
        <a:defRPr sz="5956" kern="1200">
          <a:solidFill>
            <a:schemeClr val="tx1"/>
          </a:solidFill>
          <a:latin typeface="+mn-lt"/>
          <a:ea typeface="+mn-ea"/>
          <a:cs typeface="+mn-cs"/>
        </a:defRPr>
      </a:lvl1pPr>
      <a:lvl2pPr marL="1513701" algn="l" defTabSz="3027402" rtl="0" eaLnBrk="1" latinLnBrk="0" hangingPunct="1">
        <a:defRPr sz="5956" kern="1200">
          <a:solidFill>
            <a:schemeClr val="tx1"/>
          </a:solidFill>
          <a:latin typeface="+mn-lt"/>
          <a:ea typeface="+mn-ea"/>
          <a:cs typeface="+mn-cs"/>
        </a:defRPr>
      </a:lvl2pPr>
      <a:lvl3pPr marL="3027402" algn="l" defTabSz="3027402" rtl="0" eaLnBrk="1" latinLnBrk="0" hangingPunct="1">
        <a:defRPr sz="5956" kern="1200">
          <a:solidFill>
            <a:schemeClr val="tx1"/>
          </a:solidFill>
          <a:latin typeface="+mn-lt"/>
          <a:ea typeface="+mn-ea"/>
          <a:cs typeface="+mn-cs"/>
        </a:defRPr>
      </a:lvl3pPr>
      <a:lvl4pPr marL="4541104" algn="l" defTabSz="3027402" rtl="0" eaLnBrk="1" latinLnBrk="0" hangingPunct="1">
        <a:defRPr sz="5956" kern="1200">
          <a:solidFill>
            <a:schemeClr val="tx1"/>
          </a:solidFill>
          <a:latin typeface="+mn-lt"/>
          <a:ea typeface="+mn-ea"/>
          <a:cs typeface="+mn-cs"/>
        </a:defRPr>
      </a:lvl4pPr>
      <a:lvl5pPr marL="6054805" algn="l" defTabSz="3027402" rtl="0" eaLnBrk="1" latinLnBrk="0" hangingPunct="1">
        <a:defRPr sz="5956" kern="1200">
          <a:solidFill>
            <a:schemeClr val="tx1"/>
          </a:solidFill>
          <a:latin typeface="+mn-lt"/>
          <a:ea typeface="+mn-ea"/>
          <a:cs typeface="+mn-cs"/>
        </a:defRPr>
      </a:lvl5pPr>
      <a:lvl6pPr marL="7568506" algn="l" defTabSz="3027402" rtl="0" eaLnBrk="1" latinLnBrk="0" hangingPunct="1">
        <a:defRPr sz="5956" kern="1200">
          <a:solidFill>
            <a:schemeClr val="tx1"/>
          </a:solidFill>
          <a:latin typeface="+mn-lt"/>
          <a:ea typeface="+mn-ea"/>
          <a:cs typeface="+mn-cs"/>
        </a:defRPr>
      </a:lvl6pPr>
      <a:lvl7pPr marL="9082207" algn="l" defTabSz="3027402" rtl="0" eaLnBrk="1" latinLnBrk="0" hangingPunct="1">
        <a:defRPr sz="5956" kern="1200">
          <a:solidFill>
            <a:schemeClr val="tx1"/>
          </a:solidFill>
          <a:latin typeface="+mn-lt"/>
          <a:ea typeface="+mn-ea"/>
          <a:cs typeface="+mn-cs"/>
        </a:defRPr>
      </a:lvl7pPr>
      <a:lvl8pPr marL="10595908" algn="l" defTabSz="3027402" rtl="0" eaLnBrk="1" latinLnBrk="0" hangingPunct="1">
        <a:defRPr sz="5956" kern="1200">
          <a:solidFill>
            <a:schemeClr val="tx1"/>
          </a:solidFill>
          <a:latin typeface="+mn-lt"/>
          <a:ea typeface="+mn-ea"/>
          <a:cs typeface="+mn-cs"/>
        </a:defRPr>
      </a:lvl8pPr>
      <a:lvl9pPr marL="12109610" algn="l" defTabSz="3027402" rtl="0" eaLnBrk="1" latinLnBrk="0" hangingPunct="1">
        <a:defRPr sz="595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shade val="100000"/>
                <a:satMod val="300000"/>
              </a:schemeClr>
            </a:gs>
            <a:gs pos="6000">
              <a:schemeClr val="bg1">
                <a:tint val="100000"/>
                <a:satMod val="300000"/>
              </a:schemeClr>
            </a:gs>
            <a:gs pos="17000">
              <a:schemeClr val="bg2">
                <a:tint val="100000"/>
                <a:shade val="100000"/>
                <a:satMod val="100000"/>
              </a:schemeClr>
            </a:gs>
            <a:gs pos="90000">
              <a:schemeClr val="bg2">
                <a:shade val="100000"/>
                <a:hueMod val="93000"/>
                <a:satMod val="50000"/>
                <a:lumMod val="200000"/>
              </a:schemeClr>
            </a:gs>
          </a:gsLst>
          <a:lin ang="5400000" scaled="0"/>
        </a:gradFill>
        <a:effectLst/>
      </p:bgPr>
    </p:bg>
    <p:spTree>
      <p:nvGrpSpPr>
        <p:cNvPr id="1" name=""/>
        <p:cNvGrpSpPr/>
        <p:nvPr/>
      </p:nvGrpSpPr>
      <p:grpSpPr>
        <a:xfrm>
          <a:off x="0" y="0"/>
          <a:ext cx="0" cy="0"/>
          <a:chOff x="0" y="0"/>
          <a:chExt cx="0" cy="0"/>
        </a:xfrm>
      </p:grpSpPr>
      <p:sp>
        <p:nvSpPr>
          <p:cNvPr id="36" name="Rectângulo 52">
            <a:extLst>
              <a:ext uri="{FF2B5EF4-FFF2-40B4-BE49-F238E27FC236}">
                <a16:creationId xmlns:a16="http://schemas.microsoft.com/office/drawing/2014/main" id="{6E4075CE-7D1A-FFC0-DA18-6C421DF01C2E}"/>
              </a:ext>
            </a:extLst>
          </p:cNvPr>
          <p:cNvSpPr/>
          <p:nvPr/>
        </p:nvSpPr>
        <p:spPr>
          <a:xfrm>
            <a:off x="11708503" y="21829090"/>
            <a:ext cx="15995674" cy="7927010"/>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4" name="Rectangle 3"/>
          <p:cNvSpPr/>
          <p:nvPr/>
        </p:nvSpPr>
        <p:spPr>
          <a:xfrm>
            <a:off x="3334912" y="765007"/>
            <a:ext cx="35189158" cy="3139321"/>
          </a:xfrm>
          <a:prstGeom prst="rect">
            <a:avLst/>
          </a:prstGeom>
        </p:spPr>
        <p:txBody>
          <a:bodyPr wrap="square">
            <a:spAutoFit/>
          </a:bodyPr>
          <a:lstStyle/>
          <a:p>
            <a:pPr algn="ctr"/>
            <a:r>
              <a:rPr lang="en-US" sz="6600" b="1" dirty="0"/>
              <a:t>Real-World Evidence of a medical device </a:t>
            </a:r>
            <a:r>
              <a:rPr lang="en-US" sz="6600" b="1" dirty="0" err="1"/>
              <a:t>Emolient</a:t>
            </a:r>
            <a:r>
              <a:rPr lang="en-US" sz="6600" b="1" dirty="0"/>
              <a:t> Plus cream containing </a:t>
            </a:r>
            <a:r>
              <a:rPr lang="en-US" sz="6600" b="1" dirty="0" err="1"/>
              <a:t>oligofructans</a:t>
            </a:r>
            <a:r>
              <a:rPr lang="en-US" sz="6600" b="1" dirty="0"/>
              <a:t> from </a:t>
            </a:r>
            <a:r>
              <a:rPr lang="en-US" sz="6600" b="1" i="1" dirty="0" err="1"/>
              <a:t>Ophipogon</a:t>
            </a:r>
            <a:r>
              <a:rPr lang="en-US" sz="6600" b="1" i="1" dirty="0"/>
              <a:t> japonicus </a:t>
            </a:r>
            <a:r>
              <a:rPr lang="en-US" sz="6600" b="1" dirty="0"/>
              <a:t>and acetyl heptapeptide-4 in atopic dermatitis skin care.</a:t>
            </a:r>
            <a:endParaRPr lang="pl-PL" sz="6600" b="1" dirty="0"/>
          </a:p>
          <a:p>
            <a:pPr algn="ctr"/>
            <a:r>
              <a:rPr lang="en-US" sz="6600" b="1" dirty="0"/>
              <a:t>Biocompatibility and Post-Marketing surveillance study.</a:t>
            </a:r>
            <a:endParaRPr lang="en-US" sz="6600" b="1" i="1" dirty="0"/>
          </a:p>
        </p:txBody>
      </p:sp>
      <p:sp>
        <p:nvSpPr>
          <p:cNvPr id="13" name="CaixaDeTexto 22"/>
          <p:cNvSpPr txBox="1">
            <a:spLocks noChangeArrowheads="1"/>
          </p:cNvSpPr>
          <p:nvPr/>
        </p:nvSpPr>
        <p:spPr bwMode="auto">
          <a:xfrm>
            <a:off x="879416" y="6358660"/>
            <a:ext cx="9872472" cy="14393171"/>
          </a:xfrm>
          <a:prstGeom prst="rect">
            <a:avLst/>
          </a:prstGeom>
          <a:noFill/>
          <a:ln w="9525">
            <a:noFill/>
            <a:miter lim="800000"/>
            <a:headEnd/>
            <a:tailEnd/>
          </a:ln>
        </p:spPr>
        <p:txBody>
          <a:bodyPr wrap="square">
            <a:spAutoFit/>
          </a:bodyPr>
          <a:lstStyle/>
          <a:p>
            <a:pPr marL="400450" indent="-400450" algn="just">
              <a:lnSpc>
                <a:spcPct val="150000"/>
              </a:lnSpc>
              <a:spcAft>
                <a:spcPts val="420"/>
              </a:spcAft>
              <a:buSzPct val="150000"/>
              <a:buFont typeface="Wingdings" charset="2"/>
              <a:buChar char="ü"/>
            </a:pPr>
            <a:r>
              <a:rPr lang="cs-CZ" sz="4000" b="1" dirty="0">
                <a:latin typeface="Arial"/>
                <a:cs typeface="Arial"/>
              </a:rPr>
              <a:t>Product safety</a:t>
            </a:r>
          </a:p>
          <a:p>
            <a:pPr marL="457200" indent="-457200">
              <a:lnSpc>
                <a:spcPct val="150000"/>
              </a:lnSpc>
              <a:buFont typeface="Arial" panose="020B0604020202020204" pitchFamily="34" charset="0"/>
              <a:buChar char="•"/>
            </a:pPr>
            <a:r>
              <a:rPr lang="pl-PL" sz="3200" b="1" u="sng" dirty="0">
                <a:latin typeface="Arial"/>
                <a:cs typeface="Arial"/>
              </a:rPr>
              <a:t>MTT </a:t>
            </a:r>
            <a:r>
              <a:rPr lang="pl-PL" sz="3200" b="1" i="1" u="sng" dirty="0">
                <a:latin typeface="Arial"/>
                <a:cs typeface="Arial"/>
              </a:rPr>
              <a:t>in vitro</a:t>
            </a:r>
            <a:r>
              <a:rPr lang="pl-PL" sz="3200" b="1" i="1" dirty="0">
                <a:latin typeface="Arial"/>
                <a:cs typeface="Arial"/>
              </a:rPr>
              <a:t> </a:t>
            </a:r>
            <a:r>
              <a:rPr lang="pl-PL" sz="3200" dirty="0" err="1">
                <a:latin typeface="Arial"/>
                <a:cs typeface="Arial"/>
              </a:rPr>
              <a:t>studies</a:t>
            </a:r>
            <a:r>
              <a:rPr lang="pl-PL" sz="3200" dirty="0">
                <a:latin typeface="Arial"/>
                <a:cs typeface="Arial"/>
              </a:rPr>
              <a:t> </a:t>
            </a:r>
            <a:r>
              <a:rPr lang="pl-PL" sz="3200" dirty="0" err="1">
                <a:latin typeface="Arial"/>
                <a:cs typeface="Arial"/>
              </a:rPr>
              <a:t>did</a:t>
            </a:r>
            <a:r>
              <a:rPr lang="pl-PL" sz="3200" dirty="0">
                <a:latin typeface="Arial"/>
                <a:cs typeface="Arial"/>
              </a:rPr>
              <a:t> not </a:t>
            </a:r>
            <a:r>
              <a:rPr lang="pl-PL" sz="3200" dirty="0" err="1">
                <a:latin typeface="Arial"/>
                <a:cs typeface="Arial"/>
              </a:rPr>
              <a:t>reveal</a:t>
            </a:r>
            <a:r>
              <a:rPr lang="pl-PL" sz="3200" dirty="0">
                <a:latin typeface="Arial"/>
                <a:cs typeface="Arial"/>
              </a:rPr>
              <a:t> </a:t>
            </a:r>
            <a:r>
              <a:rPr lang="pl-PL" sz="3200" dirty="0" err="1">
                <a:latin typeface="Arial"/>
                <a:cs typeface="Arial"/>
              </a:rPr>
              <a:t>cytotoxic</a:t>
            </a:r>
            <a:r>
              <a:rPr lang="pl-PL" sz="3200" dirty="0">
                <a:latin typeface="Arial"/>
                <a:cs typeface="Arial"/>
              </a:rPr>
              <a:t> </a:t>
            </a:r>
            <a:r>
              <a:rPr lang="pl-PL" sz="3200" dirty="0" err="1">
                <a:latin typeface="Arial"/>
                <a:cs typeface="Arial"/>
              </a:rPr>
              <a:t>properties</a:t>
            </a:r>
            <a:r>
              <a:rPr lang="pl-PL" sz="3200" dirty="0">
                <a:latin typeface="Arial"/>
                <a:cs typeface="Arial"/>
              </a:rPr>
              <a:t> of </a:t>
            </a:r>
            <a:r>
              <a:rPr lang="pl-PL" sz="3200" dirty="0" err="1">
                <a:latin typeface="Arial"/>
                <a:cs typeface="Arial"/>
              </a:rPr>
              <a:t>tested</a:t>
            </a:r>
            <a:r>
              <a:rPr lang="pl-PL" sz="3200" dirty="0">
                <a:latin typeface="Arial"/>
                <a:cs typeface="Arial"/>
              </a:rPr>
              <a:t> </a:t>
            </a:r>
            <a:r>
              <a:rPr lang="pl-PL" sz="3200" dirty="0" err="1">
                <a:latin typeface="Arial"/>
                <a:cs typeface="Arial"/>
              </a:rPr>
              <a:t>Emollient</a:t>
            </a:r>
            <a:r>
              <a:rPr lang="pl-PL" sz="3200" dirty="0">
                <a:latin typeface="Arial"/>
                <a:cs typeface="Arial"/>
              </a:rPr>
              <a:t> Plus </a:t>
            </a:r>
            <a:r>
              <a:rPr lang="pl-PL" sz="3200" dirty="0" err="1">
                <a:latin typeface="Arial"/>
                <a:cs typeface="Arial"/>
              </a:rPr>
              <a:t>cream</a:t>
            </a:r>
            <a:r>
              <a:rPr lang="pl-PL" sz="3200" dirty="0">
                <a:latin typeface="Arial"/>
                <a:cs typeface="Arial"/>
              </a:rPr>
              <a:t> (</a:t>
            </a:r>
            <a:r>
              <a:rPr lang="pl-PL" sz="3200" dirty="0" err="1">
                <a:latin typeface="Arial"/>
                <a:cs typeface="Arial"/>
              </a:rPr>
              <a:t>assay</a:t>
            </a:r>
            <a:r>
              <a:rPr lang="pl-PL" sz="3200" dirty="0">
                <a:latin typeface="Arial"/>
                <a:cs typeface="Arial"/>
              </a:rPr>
              <a:t> performer in </a:t>
            </a:r>
            <a:r>
              <a:rPr lang="pl-PL" sz="3200" dirty="0" err="1">
                <a:latin typeface="Arial"/>
                <a:cs typeface="Arial"/>
              </a:rPr>
              <a:t>accordance</a:t>
            </a:r>
            <a:r>
              <a:rPr lang="pl-PL" sz="3200" dirty="0">
                <a:latin typeface="Arial"/>
                <a:cs typeface="Arial"/>
              </a:rPr>
              <a:t> with ISO 10993 standard).</a:t>
            </a:r>
          </a:p>
          <a:p>
            <a:pPr marL="457200" indent="-457200">
              <a:lnSpc>
                <a:spcPct val="150000"/>
              </a:lnSpc>
              <a:buFont typeface="Arial" panose="020B0604020202020204" pitchFamily="34" charset="0"/>
              <a:buChar char="•"/>
            </a:pPr>
            <a:r>
              <a:rPr lang="pl-PL" sz="3200" b="1" i="1" u="sng" dirty="0">
                <a:latin typeface="Arial"/>
                <a:cs typeface="Arial"/>
              </a:rPr>
              <a:t>Ex vivo</a:t>
            </a:r>
            <a:r>
              <a:rPr lang="pl-PL" sz="3200" b="1" i="1" dirty="0">
                <a:latin typeface="Arial"/>
                <a:cs typeface="Arial"/>
              </a:rPr>
              <a:t> </a:t>
            </a:r>
            <a:r>
              <a:rPr lang="pl-PL" sz="3200" dirty="0">
                <a:latin typeface="Arial"/>
                <a:cs typeface="Arial"/>
              </a:rPr>
              <a:t>test for </a:t>
            </a:r>
            <a:r>
              <a:rPr lang="pl-PL" sz="3200" dirty="0" err="1">
                <a:latin typeface="Arial"/>
                <a:cs typeface="Arial"/>
              </a:rPr>
              <a:t>irritation</a:t>
            </a:r>
            <a:r>
              <a:rPr lang="pl-PL" sz="3200" dirty="0">
                <a:latin typeface="Arial"/>
                <a:cs typeface="Arial"/>
              </a:rPr>
              <a:t> </a:t>
            </a:r>
            <a:r>
              <a:rPr lang="pl-PL" sz="3200" dirty="0" err="1">
                <a:latin typeface="Arial"/>
                <a:cs typeface="Arial"/>
              </a:rPr>
              <a:t>potential</a:t>
            </a:r>
            <a:r>
              <a:rPr lang="pl-PL" sz="3200" dirty="0">
                <a:latin typeface="Arial"/>
                <a:cs typeface="Arial"/>
              </a:rPr>
              <a:t> </a:t>
            </a:r>
            <a:r>
              <a:rPr lang="pl-PL" sz="3200" dirty="0" err="1">
                <a:latin typeface="Arial"/>
                <a:cs typeface="Arial"/>
              </a:rPr>
              <a:t>towards</a:t>
            </a:r>
            <a:r>
              <a:rPr lang="pl-PL" sz="3200" dirty="0">
                <a:latin typeface="Arial"/>
                <a:cs typeface="Arial"/>
              </a:rPr>
              <a:t> Epiderm skin model </a:t>
            </a:r>
            <a:r>
              <a:rPr lang="pl-PL" sz="3200" dirty="0" err="1">
                <a:latin typeface="Arial"/>
                <a:cs typeface="Arial"/>
              </a:rPr>
              <a:t>did</a:t>
            </a:r>
            <a:r>
              <a:rPr lang="pl-PL" sz="3200" dirty="0">
                <a:latin typeface="Arial"/>
                <a:cs typeface="Arial"/>
              </a:rPr>
              <a:t> not show </a:t>
            </a:r>
            <a:r>
              <a:rPr lang="pl-PL" sz="3200" dirty="0" err="1">
                <a:latin typeface="Arial"/>
                <a:cs typeface="Arial"/>
              </a:rPr>
              <a:t>reduction</a:t>
            </a:r>
            <a:r>
              <a:rPr lang="pl-PL" sz="3200" dirty="0">
                <a:latin typeface="Arial"/>
                <a:cs typeface="Arial"/>
              </a:rPr>
              <a:t> of </a:t>
            </a:r>
            <a:r>
              <a:rPr lang="pl-PL" sz="3200" dirty="0" err="1">
                <a:latin typeface="Arial"/>
                <a:cs typeface="Arial"/>
              </a:rPr>
              <a:t>tissue</a:t>
            </a:r>
            <a:r>
              <a:rPr lang="pl-PL" sz="3200" dirty="0">
                <a:latin typeface="Arial"/>
                <a:cs typeface="Arial"/>
              </a:rPr>
              <a:t> </a:t>
            </a:r>
            <a:r>
              <a:rPr lang="pl-PL" sz="3200" dirty="0" err="1">
                <a:latin typeface="Arial"/>
                <a:cs typeface="Arial"/>
              </a:rPr>
              <a:t>viability</a:t>
            </a:r>
            <a:r>
              <a:rPr lang="pl-PL" sz="3200" dirty="0">
                <a:latin typeface="Arial"/>
                <a:cs typeface="Arial"/>
              </a:rPr>
              <a:t>.</a:t>
            </a:r>
          </a:p>
          <a:p>
            <a:pPr marL="457200" indent="-457200">
              <a:lnSpc>
                <a:spcPct val="150000"/>
              </a:lnSpc>
              <a:buFont typeface="Arial" panose="020B0604020202020204" pitchFamily="34" charset="0"/>
              <a:buChar char="•"/>
            </a:pPr>
            <a:r>
              <a:rPr lang="pl-PL" sz="3200" dirty="0">
                <a:latin typeface="Arial"/>
                <a:cs typeface="Arial"/>
              </a:rPr>
              <a:t>Medium from Epiderm </a:t>
            </a:r>
            <a:r>
              <a:rPr lang="pl-PL" sz="3200" dirty="0" err="1">
                <a:latin typeface="Arial"/>
                <a:cs typeface="Arial"/>
              </a:rPr>
              <a:t>tissue</a:t>
            </a:r>
            <a:r>
              <a:rPr lang="pl-PL" sz="3200" dirty="0">
                <a:latin typeface="Arial"/>
                <a:cs typeface="Arial"/>
              </a:rPr>
              <a:t> </a:t>
            </a:r>
            <a:r>
              <a:rPr lang="pl-PL" sz="3200" dirty="0" err="1">
                <a:latin typeface="Arial"/>
                <a:cs typeface="Arial"/>
              </a:rPr>
              <a:t>culture</a:t>
            </a:r>
            <a:r>
              <a:rPr lang="pl-PL" sz="3200" dirty="0">
                <a:latin typeface="Arial"/>
                <a:cs typeface="Arial"/>
              </a:rPr>
              <a:t> was </a:t>
            </a:r>
            <a:r>
              <a:rPr lang="pl-PL" sz="3200" dirty="0" err="1">
                <a:latin typeface="Arial"/>
                <a:cs typeface="Arial"/>
              </a:rPr>
              <a:t>screened</a:t>
            </a:r>
            <a:r>
              <a:rPr lang="pl-PL" sz="3200" dirty="0">
                <a:latin typeface="Arial"/>
                <a:cs typeface="Arial"/>
              </a:rPr>
              <a:t> with </a:t>
            </a:r>
            <a:r>
              <a:rPr lang="pl-PL" sz="3200" dirty="0" err="1">
                <a:latin typeface="Arial"/>
                <a:cs typeface="Arial"/>
              </a:rPr>
              <a:t>flow</a:t>
            </a:r>
            <a:r>
              <a:rPr lang="pl-PL" sz="3200" dirty="0">
                <a:latin typeface="Arial"/>
                <a:cs typeface="Arial"/>
              </a:rPr>
              <a:t> </a:t>
            </a:r>
            <a:r>
              <a:rPr lang="pl-PL" sz="3200" dirty="0" err="1">
                <a:latin typeface="Arial"/>
                <a:cs typeface="Arial"/>
              </a:rPr>
              <a:t>cytometric</a:t>
            </a:r>
            <a:r>
              <a:rPr lang="pl-PL" sz="3200" dirty="0">
                <a:latin typeface="Arial"/>
                <a:cs typeface="Arial"/>
              </a:rPr>
              <a:t> </a:t>
            </a:r>
            <a:r>
              <a:rPr lang="pl-PL" sz="3200" dirty="0" err="1">
                <a:latin typeface="Arial"/>
                <a:cs typeface="Arial"/>
              </a:rPr>
              <a:t>analysis</a:t>
            </a:r>
            <a:r>
              <a:rPr lang="pl-PL" sz="3200" dirty="0">
                <a:latin typeface="Arial"/>
                <a:cs typeface="Arial"/>
              </a:rPr>
              <a:t> for </a:t>
            </a:r>
            <a:r>
              <a:rPr lang="pl-PL" sz="3200" dirty="0" err="1">
                <a:latin typeface="Arial"/>
                <a:cs typeface="Arial"/>
              </a:rPr>
              <a:t>detection</a:t>
            </a:r>
            <a:r>
              <a:rPr lang="pl-PL" sz="3200" dirty="0">
                <a:latin typeface="Arial"/>
                <a:cs typeface="Arial"/>
              </a:rPr>
              <a:t> of </a:t>
            </a:r>
            <a:r>
              <a:rPr lang="pl-PL" sz="3200" u="sng" dirty="0" err="1">
                <a:latin typeface="Arial"/>
                <a:cs typeface="Arial"/>
              </a:rPr>
              <a:t>proinflammatory</a:t>
            </a:r>
            <a:r>
              <a:rPr lang="pl-PL" sz="3200" u="sng" dirty="0">
                <a:latin typeface="Arial"/>
                <a:cs typeface="Arial"/>
              </a:rPr>
              <a:t> </a:t>
            </a:r>
            <a:r>
              <a:rPr lang="pl-PL" sz="3200" u="sng" dirty="0" err="1">
                <a:latin typeface="Arial"/>
                <a:cs typeface="Arial"/>
              </a:rPr>
              <a:t>cytokines</a:t>
            </a:r>
            <a:r>
              <a:rPr lang="pl-PL" sz="3200" dirty="0" err="1">
                <a:latin typeface="Arial"/>
                <a:cs typeface="Arial"/>
              </a:rPr>
              <a:t>.The</a:t>
            </a:r>
            <a:r>
              <a:rPr lang="pl-PL" sz="3200" dirty="0">
                <a:latin typeface="Arial"/>
                <a:cs typeface="Arial"/>
              </a:rPr>
              <a:t> </a:t>
            </a:r>
            <a:r>
              <a:rPr lang="pl-PL" sz="3200" dirty="0" err="1">
                <a:latin typeface="Arial"/>
                <a:cs typeface="Arial"/>
              </a:rPr>
              <a:t>presence</a:t>
            </a:r>
            <a:r>
              <a:rPr lang="pl-PL" sz="3200" dirty="0">
                <a:latin typeface="Arial"/>
                <a:cs typeface="Arial"/>
              </a:rPr>
              <a:t> of IL-1 </a:t>
            </a:r>
            <a:r>
              <a:rPr lang="el-GR" sz="3200" dirty="0">
                <a:latin typeface="Arial"/>
                <a:cs typeface="Arial"/>
              </a:rPr>
              <a:t>β, </a:t>
            </a:r>
            <a:r>
              <a:rPr lang="pl-PL" sz="3200" dirty="0">
                <a:latin typeface="Arial"/>
                <a:cs typeface="Arial"/>
              </a:rPr>
              <a:t>IL-6, IL-8 was </a:t>
            </a:r>
            <a:r>
              <a:rPr lang="pl-PL" sz="3200" dirty="0" err="1">
                <a:latin typeface="Arial"/>
                <a:cs typeface="Arial"/>
              </a:rPr>
              <a:t>excluded</a:t>
            </a:r>
            <a:r>
              <a:rPr lang="pl-PL" sz="3200" dirty="0">
                <a:latin typeface="Arial"/>
                <a:cs typeface="Arial"/>
              </a:rPr>
              <a:t>.</a:t>
            </a:r>
            <a:endParaRPr lang="cs-CZ" sz="2523" dirty="0">
              <a:latin typeface="Arial"/>
              <a:cs typeface="Arial"/>
            </a:endParaRPr>
          </a:p>
          <a:p>
            <a:pPr marL="400450" indent="-400450">
              <a:lnSpc>
                <a:spcPct val="150000"/>
              </a:lnSpc>
              <a:spcAft>
                <a:spcPts val="420"/>
              </a:spcAft>
              <a:buSzPct val="150000"/>
              <a:buFont typeface="Wingdings" charset="2"/>
              <a:buChar char="ü"/>
            </a:pPr>
            <a:r>
              <a:rPr lang="pl-PL" sz="4000" b="1" dirty="0" err="1">
                <a:latin typeface="Arial"/>
                <a:cs typeface="Arial"/>
              </a:rPr>
              <a:t>Efficacy</a:t>
            </a:r>
            <a:r>
              <a:rPr lang="pl-PL" sz="4000" b="1" dirty="0">
                <a:latin typeface="Arial"/>
                <a:cs typeface="Arial"/>
              </a:rPr>
              <a:t> </a:t>
            </a:r>
            <a:r>
              <a:rPr lang="pl-PL" sz="4000" b="1" dirty="0" err="1">
                <a:latin typeface="Arial"/>
                <a:cs typeface="Arial"/>
              </a:rPr>
              <a:t>confirmed</a:t>
            </a:r>
            <a:r>
              <a:rPr lang="pl-PL" sz="4000" b="1" dirty="0">
                <a:latin typeface="Arial"/>
                <a:cs typeface="Arial"/>
              </a:rPr>
              <a:t> by </a:t>
            </a:r>
            <a:r>
              <a:rPr lang="pl-PL" sz="4000" b="1" dirty="0" err="1">
                <a:latin typeface="Arial"/>
                <a:cs typeface="Arial"/>
              </a:rPr>
              <a:t>patients</a:t>
            </a:r>
            <a:r>
              <a:rPr lang="pl-PL" sz="4000" b="1" dirty="0">
                <a:latin typeface="Arial"/>
                <a:cs typeface="Arial"/>
              </a:rPr>
              <a:t> (n=88) with </a:t>
            </a:r>
            <a:r>
              <a:rPr lang="pl-PL" sz="4000" b="1" dirty="0" err="1">
                <a:latin typeface="Arial"/>
                <a:cs typeface="Arial"/>
              </a:rPr>
              <a:t>symptomatic</a:t>
            </a:r>
            <a:r>
              <a:rPr lang="pl-PL" sz="4000" b="1" dirty="0">
                <a:latin typeface="Arial"/>
                <a:cs typeface="Arial"/>
              </a:rPr>
              <a:t> AD </a:t>
            </a:r>
            <a:r>
              <a:rPr lang="pl-PL" sz="4000" b="1" dirty="0" err="1">
                <a:latin typeface="Arial"/>
                <a:cs typeface="Arial"/>
              </a:rPr>
              <a:t>lesions</a:t>
            </a:r>
            <a:endParaRPr lang="pl-PL" sz="4000" b="1" dirty="0">
              <a:latin typeface="Arial"/>
              <a:cs typeface="Arial"/>
            </a:endParaRPr>
          </a:p>
          <a:p>
            <a:pPr marL="457200" indent="-457200">
              <a:lnSpc>
                <a:spcPct val="150000"/>
              </a:lnSpc>
              <a:buFont typeface="Arial" panose="020B0604020202020204" pitchFamily="34" charset="0"/>
              <a:buChar char="•"/>
            </a:pPr>
            <a:r>
              <a:rPr lang="pl-PL" sz="3200" u="sng" dirty="0">
                <a:latin typeface="Arial"/>
                <a:cs typeface="Arial"/>
              </a:rPr>
              <a:t>86%</a:t>
            </a:r>
            <a:r>
              <a:rPr lang="pl-PL" sz="3200" dirty="0">
                <a:latin typeface="Arial"/>
                <a:cs typeface="Arial"/>
              </a:rPr>
              <a:t> </a:t>
            </a:r>
            <a:r>
              <a:rPr lang="pl-PL" sz="3200" dirty="0" err="1">
                <a:latin typeface="Arial"/>
                <a:cs typeface="Arial"/>
              </a:rPr>
              <a:t>patiens</a:t>
            </a:r>
            <a:r>
              <a:rPr lang="pl-PL" sz="3200" dirty="0">
                <a:latin typeface="Arial"/>
                <a:cs typeface="Arial"/>
              </a:rPr>
              <a:t> </a:t>
            </a:r>
            <a:r>
              <a:rPr lang="pl-PL" sz="3200" dirty="0" err="1">
                <a:latin typeface="Arial"/>
                <a:cs typeface="Arial"/>
              </a:rPr>
              <a:t>observed</a:t>
            </a:r>
            <a:r>
              <a:rPr lang="pl-PL" sz="3200" dirty="0">
                <a:latin typeface="Arial"/>
                <a:cs typeface="Arial"/>
              </a:rPr>
              <a:t> </a:t>
            </a:r>
            <a:r>
              <a:rPr lang="pl-PL" sz="3200" dirty="0" err="1">
                <a:latin typeface="Arial"/>
                <a:cs typeface="Arial"/>
              </a:rPr>
              <a:t>reduction</a:t>
            </a:r>
            <a:r>
              <a:rPr lang="pl-PL" sz="3200" dirty="0">
                <a:latin typeface="Arial"/>
                <a:cs typeface="Arial"/>
              </a:rPr>
              <a:t> of AD </a:t>
            </a:r>
            <a:r>
              <a:rPr lang="pl-PL" sz="3200" dirty="0" err="1">
                <a:latin typeface="Arial"/>
                <a:cs typeface="Arial"/>
              </a:rPr>
              <a:t>severity</a:t>
            </a:r>
            <a:endParaRPr lang="pl-PL" sz="3200" dirty="0">
              <a:latin typeface="Arial"/>
              <a:cs typeface="Arial"/>
            </a:endParaRPr>
          </a:p>
          <a:p>
            <a:pPr marL="457200" indent="-457200">
              <a:lnSpc>
                <a:spcPct val="150000"/>
              </a:lnSpc>
              <a:buFont typeface="Arial" panose="020B0604020202020204" pitchFamily="34" charset="0"/>
              <a:buChar char="•"/>
            </a:pPr>
            <a:r>
              <a:rPr lang="pl-PL" sz="3200" dirty="0">
                <a:latin typeface="Arial"/>
                <a:cs typeface="Arial"/>
              </a:rPr>
              <a:t>87% </a:t>
            </a:r>
            <a:r>
              <a:rPr lang="pl-PL" sz="3200" dirty="0" err="1">
                <a:latin typeface="Arial"/>
                <a:cs typeface="Arial"/>
              </a:rPr>
              <a:t>patients</a:t>
            </a:r>
            <a:r>
              <a:rPr lang="pl-PL" sz="3200" dirty="0">
                <a:latin typeface="Arial"/>
                <a:cs typeface="Arial"/>
              </a:rPr>
              <a:t> </a:t>
            </a:r>
            <a:r>
              <a:rPr lang="pl-PL" sz="3200" dirty="0" err="1">
                <a:latin typeface="Arial"/>
                <a:cs typeface="Arial"/>
              </a:rPr>
              <a:t>observed</a:t>
            </a:r>
            <a:r>
              <a:rPr lang="pl-PL" sz="3200" dirty="0">
                <a:latin typeface="Arial"/>
                <a:cs typeface="Arial"/>
              </a:rPr>
              <a:t> </a:t>
            </a:r>
            <a:r>
              <a:rPr lang="pl-PL" sz="3200" dirty="0" err="1">
                <a:latin typeface="Arial"/>
                <a:cs typeface="Arial"/>
              </a:rPr>
              <a:t>redduction</a:t>
            </a:r>
            <a:r>
              <a:rPr lang="pl-PL" sz="3200" dirty="0">
                <a:latin typeface="Arial"/>
                <a:cs typeface="Arial"/>
              </a:rPr>
              <a:t> of </a:t>
            </a:r>
            <a:r>
              <a:rPr lang="pl-PL" sz="3200" dirty="0" err="1">
                <a:latin typeface="Arial"/>
                <a:cs typeface="Arial"/>
              </a:rPr>
              <a:t>pruritus</a:t>
            </a:r>
            <a:endParaRPr lang="pl-PL" sz="3200" dirty="0">
              <a:latin typeface="Arial"/>
              <a:cs typeface="Arial"/>
            </a:endParaRPr>
          </a:p>
          <a:p>
            <a:pPr marL="457200" indent="-457200">
              <a:lnSpc>
                <a:spcPct val="150000"/>
              </a:lnSpc>
              <a:buFont typeface="Arial" panose="020B0604020202020204" pitchFamily="34" charset="0"/>
              <a:buChar char="•"/>
            </a:pPr>
            <a:r>
              <a:rPr lang="pl-PL" sz="3200" dirty="0">
                <a:latin typeface="Arial"/>
                <a:cs typeface="Arial"/>
              </a:rPr>
              <a:t>64% </a:t>
            </a:r>
            <a:r>
              <a:rPr lang="pl-PL" sz="3200" dirty="0" err="1">
                <a:latin typeface="Arial"/>
                <a:cs typeface="Arial"/>
              </a:rPr>
              <a:t>patients</a:t>
            </a:r>
            <a:r>
              <a:rPr lang="pl-PL" sz="3200" dirty="0">
                <a:latin typeface="Arial"/>
                <a:cs typeface="Arial"/>
              </a:rPr>
              <a:t> </a:t>
            </a:r>
            <a:r>
              <a:rPr lang="pl-PL" sz="3200" dirty="0" err="1">
                <a:latin typeface="Arial"/>
                <a:cs typeface="Arial"/>
              </a:rPr>
              <a:t>observed</a:t>
            </a:r>
            <a:r>
              <a:rPr lang="pl-PL" sz="3200" dirty="0">
                <a:latin typeface="Arial"/>
                <a:cs typeface="Arial"/>
              </a:rPr>
              <a:t> </a:t>
            </a:r>
            <a:r>
              <a:rPr lang="pl-PL" sz="3200" dirty="0" err="1">
                <a:latin typeface="Arial"/>
                <a:cs typeface="Arial"/>
              </a:rPr>
              <a:t>improvement</a:t>
            </a:r>
            <a:r>
              <a:rPr lang="pl-PL" sz="3200" dirty="0">
                <a:latin typeface="Arial"/>
                <a:cs typeface="Arial"/>
              </a:rPr>
              <a:t> of </a:t>
            </a:r>
            <a:r>
              <a:rPr lang="pl-PL" sz="3200" dirty="0" err="1">
                <a:latin typeface="Arial"/>
                <a:cs typeface="Arial"/>
              </a:rPr>
              <a:t>sleep</a:t>
            </a:r>
            <a:r>
              <a:rPr lang="pl-PL" sz="3200" dirty="0">
                <a:latin typeface="Arial"/>
                <a:cs typeface="Arial"/>
              </a:rPr>
              <a:t> </a:t>
            </a:r>
            <a:r>
              <a:rPr lang="pl-PL" sz="3200" dirty="0" err="1">
                <a:latin typeface="Arial"/>
                <a:cs typeface="Arial"/>
              </a:rPr>
              <a:t>quality</a:t>
            </a:r>
            <a:endParaRPr lang="pl-PL" sz="3200" dirty="0">
              <a:latin typeface="Arial"/>
              <a:cs typeface="Arial"/>
            </a:endParaRPr>
          </a:p>
          <a:p>
            <a:pPr marL="457200" indent="-457200">
              <a:lnSpc>
                <a:spcPct val="150000"/>
              </a:lnSpc>
              <a:buFont typeface="Arial" panose="020B0604020202020204" pitchFamily="34" charset="0"/>
              <a:buChar char="•"/>
            </a:pPr>
            <a:r>
              <a:rPr lang="pl-PL" sz="3200" dirty="0">
                <a:latin typeface="Arial"/>
                <a:cs typeface="Arial"/>
              </a:rPr>
              <a:t>82% </a:t>
            </a:r>
            <a:r>
              <a:rPr lang="pl-PL" sz="3200" dirty="0" err="1">
                <a:latin typeface="Arial"/>
                <a:cs typeface="Arial"/>
              </a:rPr>
              <a:t>patients</a:t>
            </a:r>
            <a:r>
              <a:rPr lang="pl-PL" sz="3200" dirty="0">
                <a:latin typeface="Arial"/>
                <a:cs typeface="Arial"/>
              </a:rPr>
              <a:t> </a:t>
            </a:r>
            <a:r>
              <a:rPr lang="pl-PL" sz="3200" dirty="0" err="1">
                <a:latin typeface="Arial"/>
                <a:cs typeface="Arial"/>
              </a:rPr>
              <a:t>observed</a:t>
            </a:r>
            <a:r>
              <a:rPr lang="pl-PL" sz="3200" dirty="0">
                <a:latin typeface="Arial"/>
                <a:cs typeface="Arial"/>
              </a:rPr>
              <a:t> </a:t>
            </a:r>
            <a:r>
              <a:rPr lang="pl-PL" sz="3200" dirty="0" err="1">
                <a:latin typeface="Arial"/>
                <a:cs typeface="Arial"/>
              </a:rPr>
              <a:t>reduction</a:t>
            </a:r>
            <a:r>
              <a:rPr lang="pl-PL" sz="3200" dirty="0">
                <a:latin typeface="Arial"/>
                <a:cs typeface="Arial"/>
              </a:rPr>
              <a:t> of </a:t>
            </a:r>
            <a:r>
              <a:rPr lang="pl-PL" sz="3200" dirty="0" err="1">
                <a:latin typeface="Arial"/>
                <a:cs typeface="Arial"/>
              </a:rPr>
              <a:t>erythema</a:t>
            </a:r>
            <a:endParaRPr lang="en-GB" sz="3200" dirty="0">
              <a:latin typeface="Arial"/>
              <a:cs typeface="Arial"/>
            </a:endParaRPr>
          </a:p>
        </p:txBody>
      </p:sp>
      <p:sp>
        <p:nvSpPr>
          <p:cNvPr id="14" name="Rectângulo 42"/>
          <p:cNvSpPr/>
          <p:nvPr/>
        </p:nvSpPr>
        <p:spPr>
          <a:xfrm>
            <a:off x="789618" y="5725170"/>
            <a:ext cx="10103618" cy="14700829"/>
          </a:xfrm>
          <a:prstGeom prst="rect">
            <a:avLst/>
          </a:prstGeom>
          <a:noFill/>
          <a:ln w="152400">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a:p>
        </p:txBody>
      </p:sp>
      <p:sp>
        <p:nvSpPr>
          <p:cNvPr id="12" name="CaixaDeTexto 47"/>
          <p:cNvSpPr txBox="1"/>
          <p:nvPr/>
        </p:nvSpPr>
        <p:spPr>
          <a:xfrm>
            <a:off x="767565" y="5435330"/>
            <a:ext cx="10125672" cy="923330"/>
          </a:xfrm>
          <a:prstGeom prst="rect">
            <a:avLst/>
          </a:prstGeom>
          <a:solidFill>
            <a:schemeClr val="bg2">
              <a:lumMod val="75000"/>
              <a:lumOff val="25000"/>
            </a:schemeClr>
          </a:solidFill>
          <a:ln w="152400">
            <a:solidFill>
              <a:srgbClr val="BFBBDB"/>
            </a:solidFill>
          </a:ln>
        </p:spPr>
        <p:txBody>
          <a:bodyPr wrap="square" rtlCol="0">
            <a:spAutoFit/>
          </a:bodyPr>
          <a:lstStyle/>
          <a:p>
            <a:pPr algn="ctr"/>
            <a:r>
              <a:rPr lang="en-US" sz="5400" b="1" dirty="0"/>
              <a:t>Read the poster in 1 minute</a:t>
            </a:r>
          </a:p>
        </p:txBody>
      </p:sp>
      <p:sp>
        <p:nvSpPr>
          <p:cNvPr id="70" name="Rectângulo 52"/>
          <p:cNvSpPr/>
          <p:nvPr/>
        </p:nvSpPr>
        <p:spPr>
          <a:xfrm>
            <a:off x="767565" y="22633921"/>
            <a:ext cx="10125672" cy="6817379"/>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28" name="Rectangle 27"/>
          <p:cNvSpPr/>
          <p:nvPr/>
        </p:nvSpPr>
        <p:spPr>
          <a:xfrm>
            <a:off x="4480667" y="4263101"/>
            <a:ext cx="32169384" cy="545214"/>
          </a:xfrm>
          <a:prstGeom prst="rect">
            <a:avLst/>
          </a:prstGeom>
        </p:spPr>
        <p:txBody>
          <a:bodyPr wrap="none">
            <a:spAutoFit/>
          </a:bodyPr>
          <a:lstStyle/>
          <a:p>
            <a:pPr algn="ctr"/>
            <a:r>
              <a:rPr lang="en-US" sz="2943" b="1" dirty="0"/>
              <a:t>Michal RACHALEWSKI</a:t>
            </a:r>
            <a:r>
              <a:rPr lang="en-US" sz="2943" b="1" baseline="30000" dirty="0"/>
              <a:t>(1)</a:t>
            </a:r>
            <a:r>
              <a:rPr lang="en-US" sz="2943" b="1" dirty="0"/>
              <a:t>, </a:t>
            </a:r>
            <a:r>
              <a:rPr lang="pl-PL" sz="2943" b="1" dirty="0"/>
              <a:t>Monika</a:t>
            </a:r>
            <a:r>
              <a:rPr lang="en-US" sz="2943" b="1" dirty="0"/>
              <a:t> </a:t>
            </a:r>
            <a:r>
              <a:rPr lang="pl-PL" sz="2943" b="1" dirty="0"/>
              <a:t>PASIKOWSKA-PIWKO</a:t>
            </a:r>
            <a:r>
              <a:rPr lang="en-US" sz="2943" b="1" baseline="30000" dirty="0"/>
              <a:t>(</a:t>
            </a:r>
            <a:r>
              <a:rPr lang="pl-PL" sz="2943" b="1" baseline="30000" dirty="0"/>
              <a:t>1</a:t>
            </a:r>
            <a:r>
              <a:rPr lang="en-US" sz="2943" b="1" baseline="30000" dirty="0"/>
              <a:t>)</a:t>
            </a:r>
            <a:r>
              <a:rPr lang="en-US" sz="2943" b="1" dirty="0"/>
              <a:t>, </a:t>
            </a:r>
            <a:r>
              <a:rPr lang="pl-PL" sz="2943" b="1" dirty="0"/>
              <a:t>Renata</a:t>
            </a:r>
            <a:r>
              <a:rPr lang="en-US" sz="2943" b="1" dirty="0"/>
              <a:t> </a:t>
            </a:r>
            <a:r>
              <a:rPr lang="pl-PL" sz="2943" b="1" dirty="0"/>
              <a:t>DĘBOWSKA</a:t>
            </a:r>
            <a:r>
              <a:rPr lang="en-US" sz="2943" b="1" baseline="30000" dirty="0"/>
              <a:t>(1)</a:t>
            </a:r>
            <a:r>
              <a:rPr lang="en-US" sz="2943" b="1" dirty="0"/>
              <a:t>, </a:t>
            </a:r>
            <a:r>
              <a:rPr lang="pl-PL" sz="2943" b="1" dirty="0"/>
              <a:t>Iwona</a:t>
            </a:r>
            <a:r>
              <a:rPr lang="en-US" sz="2943" b="1" dirty="0"/>
              <a:t> </a:t>
            </a:r>
            <a:r>
              <a:rPr lang="pl-PL" sz="2943" b="1" dirty="0"/>
              <a:t>ZYGLIŃSKA</a:t>
            </a:r>
            <a:r>
              <a:rPr lang="en-US" sz="2943" b="1" baseline="30000" dirty="0"/>
              <a:t>(</a:t>
            </a:r>
            <a:r>
              <a:rPr lang="pl-PL" sz="2943" b="1" baseline="30000" dirty="0"/>
              <a:t>1</a:t>
            </a:r>
            <a:r>
              <a:rPr lang="en-US" sz="2943" b="1" baseline="30000" dirty="0"/>
              <a:t>)</a:t>
            </a:r>
            <a:r>
              <a:rPr lang="en-US" sz="2943" b="1" dirty="0"/>
              <a:t>, </a:t>
            </a:r>
            <a:r>
              <a:rPr lang="pl-PL" sz="2943" b="1" dirty="0"/>
              <a:t>Hubert GODZIĄTKOWSKI</a:t>
            </a:r>
            <a:r>
              <a:rPr lang="en-US" sz="2943" b="1" baseline="30000" dirty="0"/>
              <a:t>(2)</a:t>
            </a:r>
            <a:r>
              <a:rPr lang="pl-PL" sz="2943" b="1" dirty="0"/>
              <a:t>, Robert CZARNOMYSY</a:t>
            </a:r>
            <a:r>
              <a:rPr lang="en-US" sz="2943" b="1" baseline="30000" dirty="0"/>
              <a:t> (</a:t>
            </a:r>
            <a:r>
              <a:rPr lang="pl-PL" sz="2943" b="1" baseline="30000" dirty="0"/>
              <a:t>3</a:t>
            </a:r>
            <a:r>
              <a:rPr lang="en-US" sz="2943" b="1" baseline="30000" dirty="0"/>
              <a:t>)</a:t>
            </a:r>
            <a:r>
              <a:rPr lang="pl-PL" sz="2943" b="1" dirty="0"/>
              <a:t>, Katarzyna ROGIEWICZ</a:t>
            </a:r>
            <a:r>
              <a:rPr lang="en-US" sz="2943" b="1" baseline="30000" dirty="0"/>
              <a:t> (</a:t>
            </a:r>
            <a:r>
              <a:rPr lang="pl-PL" sz="2943" b="1" baseline="30000" dirty="0"/>
              <a:t>1</a:t>
            </a:r>
            <a:r>
              <a:rPr lang="en-US" sz="2943" b="1" baseline="30000" dirty="0"/>
              <a:t>)</a:t>
            </a:r>
            <a:r>
              <a:rPr lang="pl-PL" sz="2943" b="1" dirty="0"/>
              <a:t>, Irena ERIS</a:t>
            </a:r>
            <a:r>
              <a:rPr lang="en-US" sz="2943" b="1" baseline="30000" dirty="0"/>
              <a:t> (</a:t>
            </a:r>
            <a:r>
              <a:rPr lang="pl-PL" sz="2943" b="1" baseline="30000" dirty="0"/>
              <a:t>1</a:t>
            </a:r>
            <a:r>
              <a:rPr lang="en-US" sz="2943" b="1" baseline="30000" dirty="0"/>
              <a:t>)</a:t>
            </a:r>
            <a:endParaRPr lang="en-US" sz="2943" b="1" dirty="0"/>
          </a:p>
        </p:txBody>
      </p:sp>
      <p:sp>
        <p:nvSpPr>
          <p:cNvPr id="101" name="Rectangle 100"/>
          <p:cNvSpPr/>
          <p:nvPr/>
        </p:nvSpPr>
        <p:spPr>
          <a:xfrm>
            <a:off x="32572038" y="5085437"/>
            <a:ext cx="10695707" cy="1097736"/>
          </a:xfrm>
          <a:prstGeom prst="rect">
            <a:avLst/>
          </a:prstGeom>
        </p:spPr>
        <p:txBody>
          <a:bodyPr wrap="square">
            <a:spAutoFit/>
          </a:bodyPr>
          <a:lstStyle/>
          <a:p>
            <a:r>
              <a:rPr lang="en-US" sz="2800" baseline="30000" dirty="0"/>
              <a:t>1</a:t>
            </a:r>
            <a:r>
              <a:rPr lang="pl-PL" sz="2800" baseline="30000" dirty="0"/>
              <a:t> </a:t>
            </a:r>
            <a:r>
              <a:rPr lang="en-US" sz="2800" baseline="30000" dirty="0"/>
              <a:t>Dr Irena Eris Centre for Science and Research</a:t>
            </a:r>
            <a:r>
              <a:rPr lang="pl-PL" sz="2800" baseline="30000" dirty="0"/>
              <a:t>, </a:t>
            </a:r>
            <a:r>
              <a:rPr lang="pl-PL" sz="2800" baseline="30000" dirty="0" err="1"/>
              <a:t>Piasteczno</a:t>
            </a:r>
            <a:r>
              <a:rPr lang="pl-PL" sz="2800" baseline="30000" dirty="0"/>
              <a:t>, Poland</a:t>
            </a:r>
          </a:p>
          <a:p>
            <a:r>
              <a:rPr lang="pt-PT" sz="2800" baseline="30000" dirty="0"/>
              <a:t>2</a:t>
            </a:r>
            <a:r>
              <a:rPr lang="pl-PL" sz="2800" baseline="30000" dirty="0"/>
              <a:t> </a:t>
            </a:r>
            <a:r>
              <a:rPr lang="en-US" sz="2800" baseline="30000" dirty="0"/>
              <a:t>Polish Association for Atopic Diseases</a:t>
            </a:r>
            <a:r>
              <a:rPr lang="pl-PL" sz="2800" baseline="30000" dirty="0"/>
              <a:t>, </a:t>
            </a:r>
            <a:r>
              <a:rPr lang="pl-PL" sz="2800" baseline="30000" dirty="0" err="1"/>
              <a:t>Warsaw</a:t>
            </a:r>
            <a:r>
              <a:rPr lang="pl-PL" sz="2800" baseline="30000" dirty="0"/>
              <a:t>, Poland</a:t>
            </a:r>
          </a:p>
          <a:p>
            <a:r>
              <a:rPr lang="en-US" sz="2800" baseline="30000" dirty="0"/>
              <a:t>3</a:t>
            </a:r>
            <a:r>
              <a:rPr lang="pl-PL" sz="2800" baseline="30000" dirty="0"/>
              <a:t> </a:t>
            </a:r>
            <a:r>
              <a:rPr lang="en-US" sz="2800" baseline="30000" dirty="0"/>
              <a:t>Department of Synthesis and Technology of Drugs, Medical University of Bialystok, Bialystok, Poland</a:t>
            </a:r>
            <a:endParaRPr lang="cs-CZ" sz="2800" dirty="0"/>
          </a:p>
        </p:txBody>
      </p:sp>
      <p:sp>
        <p:nvSpPr>
          <p:cNvPr id="2" name="pole tekstowe 1">
            <a:extLst>
              <a:ext uri="{FF2B5EF4-FFF2-40B4-BE49-F238E27FC236}">
                <a16:creationId xmlns:a16="http://schemas.microsoft.com/office/drawing/2014/main" id="{92F74F2F-3931-87F7-D9DE-E36B71559409}"/>
              </a:ext>
            </a:extLst>
          </p:cNvPr>
          <p:cNvSpPr txBox="1"/>
          <p:nvPr/>
        </p:nvSpPr>
        <p:spPr>
          <a:xfrm>
            <a:off x="442832" y="167057"/>
            <a:ext cx="7269934" cy="506570"/>
          </a:xfrm>
          <a:prstGeom prst="rect">
            <a:avLst/>
          </a:prstGeom>
        </p:spPr>
        <p:txBody>
          <a:bodyPr vert="horz" wrap="none" lIns="91440" tIns="45720" rIns="91440" bIns="45720" rtlCol="0">
            <a:noAutofit/>
          </a:bodyPr>
          <a:lstStyle/>
          <a:p>
            <a:r>
              <a:rPr lang="pl-PL" sz="2800" b="1" dirty="0"/>
              <a:t>32-th EADV Congress Berlin, 11-14.10.2023</a:t>
            </a:r>
            <a:endParaRPr lang="en-GB" sz="2800" b="1" dirty="0"/>
          </a:p>
        </p:txBody>
      </p:sp>
      <p:grpSp>
        <p:nvGrpSpPr>
          <p:cNvPr id="3" name="Grupo 67">
            <a:extLst>
              <a:ext uri="{FF2B5EF4-FFF2-40B4-BE49-F238E27FC236}">
                <a16:creationId xmlns:a16="http://schemas.microsoft.com/office/drawing/2014/main" id="{87C72287-FF5B-86C1-F469-63290DA7D536}"/>
              </a:ext>
            </a:extLst>
          </p:cNvPr>
          <p:cNvGrpSpPr/>
          <p:nvPr/>
        </p:nvGrpSpPr>
        <p:grpSpPr>
          <a:xfrm>
            <a:off x="11685709" y="5415343"/>
            <a:ext cx="30579939" cy="2851827"/>
            <a:chOff x="15416206" y="11575511"/>
            <a:chExt cx="16277948" cy="4069808"/>
          </a:xfrm>
        </p:grpSpPr>
        <p:sp>
          <p:nvSpPr>
            <p:cNvPr id="5" name="Rectângulo 52">
              <a:extLst>
                <a:ext uri="{FF2B5EF4-FFF2-40B4-BE49-F238E27FC236}">
                  <a16:creationId xmlns:a16="http://schemas.microsoft.com/office/drawing/2014/main" id="{48736A1A-B2EB-1D82-CE80-BAF2B22B6568}"/>
                </a:ext>
              </a:extLst>
            </p:cNvPr>
            <p:cNvSpPr/>
            <p:nvPr/>
          </p:nvSpPr>
          <p:spPr>
            <a:xfrm>
              <a:off x="15416207" y="12893184"/>
              <a:ext cx="16277947" cy="2752135"/>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6" name="CaixaDeTexto 54">
              <a:extLst>
                <a:ext uri="{FF2B5EF4-FFF2-40B4-BE49-F238E27FC236}">
                  <a16:creationId xmlns:a16="http://schemas.microsoft.com/office/drawing/2014/main" id="{6CFB01A5-3FB0-FEB8-7DC7-97FFF9A93F8B}"/>
                </a:ext>
              </a:extLst>
            </p:cNvPr>
            <p:cNvSpPr txBox="1"/>
            <p:nvPr/>
          </p:nvSpPr>
          <p:spPr>
            <a:xfrm>
              <a:off x="15416206" y="11575511"/>
              <a:ext cx="10543848" cy="1317673"/>
            </a:xfrm>
            <a:prstGeom prst="rect">
              <a:avLst/>
            </a:prstGeom>
            <a:solidFill>
              <a:srgbClr val="4B4582"/>
            </a:solidFill>
            <a:ln>
              <a:solidFill>
                <a:srgbClr val="BFBBDB"/>
              </a:solidFill>
            </a:ln>
          </p:spPr>
          <p:txBody>
            <a:bodyPr wrap="square" rtlCol="0">
              <a:spAutoFit/>
            </a:bodyPr>
            <a:lstStyle/>
            <a:p>
              <a:pPr algn="ctr"/>
              <a:r>
                <a:rPr lang="pl-PL" sz="5400" b="1" dirty="0"/>
                <a:t>Materials and </a:t>
              </a:r>
              <a:r>
                <a:rPr lang="pl-PL" sz="5400" b="1" dirty="0" err="1"/>
                <a:t>Methods</a:t>
              </a:r>
              <a:r>
                <a:rPr lang="pl-PL" sz="5400" b="1" dirty="0"/>
                <a:t> – </a:t>
              </a:r>
              <a:r>
                <a:rPr lang="pl-PL" sz="5400" b="1" i="1" dirty="0"/>
                <a:t>in vitro, ex vivo </a:t>
              </a:r>
              <a:r>
                <a:rPr lang="pl-PL" sz="5400" b="1" dirty="0" err="1"/>
                <a:t>safety</a:t>
              </a:r>
              <a:r>
                <a:rPr lang="pl-PL" sz="5400" b="1" dirty="0"/>
                <a:t> </a:t>
              </a:r>
              <a:r>
                <a:rPr lang="pl-PL" sz="5400" b="1" dirty="0" err="1"/>
                <a:t>assesment</a:t>
              </a:r>
              <a:endParaRPr lang="en-US" sz="5400" b="1" dirty="0"/>
            </a:p>
          </p:txBody>
        </p:sp>
      </p:grpSp>
      <p:grpSp>
        <p:nvGrpSpPr>
          <p:cNvPr id="8" name="Grupo 67">
            <a:extLst>
              <a:ext uri="{FF2B5EF4-FFF2-40B4-BE49-F238E27FC236}">
                <a16:creationId xmlns:a16="http://schemas.microsoft.com/office/drawing/2014/main" id="{699BB1C9-8922-5242-66A1-4DEB36DFB981}"/>
              </a:ext>
            </a:extLst>
          </p:cNvPr>
          <p:cNvGrpSpPr/>
          <p:nvPr/>
        </p:nvGrpSpPr>
        <p:grpSpPr>
          <a:xfrm>
            <a:off x="11646382" y="12000607"/>
            <a:ext cx="15995676" cy="9630777"/>
            <a:chOff x="15416206" y="12467394"/>
            <a:chExt cx="8514627" cy="12611959"/>
          </a:xfrm>
        </p:grpSpPr>
        <p:sp>
          <p:nvSpPr>
            <p:cNvPr id="9" name="Rectângulo 52">
              <a:extLst>
                <a:ext uri="{FF2B5EF4-FFF2-40B4-BE49-F238E27FC236}">
                  <a16:creationId xmlns:a16="http://schemas.microsoft.com/office/drawing/2014/main" id="{C7C22504-A8D5-BC48-8D7B-8C706C4EFE5D}"/>
                </a:ext>
              </a:extLst>
            </p:cNvPr>
            <p:cNvSpPr/>
            <p:nvPr/>
          </p:nvSpPr>
          <p:spPr>
            <a:xfrm>
              <a:off x="15416207" y="13776884"/>
              <a:ext cx="8514626" cy="11302469"/>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10" name="CaixaDeTexto 54">
              <a:extLst>
                <a:ext uri="{FF2B5EF4-FFF2-40B4-BE49-F238E27FC236}">
                  <a16:creationId xmlns:a16="http://schemas.microsoft.com/office/drawing/2014/main" id="{D8B3C9AD-C005-CB06-BB43-582501510A27}"/>
                </a:ext>
              </a:extLst>
            </p:cNvPr>
            <p:cNvSpPr txBox="1"/>
            <p:nvPr/>
          </p:nvSpPr>
          <p:spPr>
            <a:xfrm>
              <a:off x="15416206" y="12467394"/>
              <a:ext cx="7631697" cy="1209144"/>
            </a:xfrm>
            <a:prstGeom prst="rect">
              <a:avLst/>
            </a:prstGeom>
            <a:solidFill>
              <a:srgbClr val="4B4582"/>
            </a:solidFill>
            <a:ln>
              <a:solidFill>
                <a:srgbClr val="BFBBDB"/>
              </a:solidFill>
            </a:ln>
          </p:spPr>
          <p:txBody>
            <a:bodyPr wrap="square" rtlCol="0">
              <a:spAutoFit/>
            </a:bodyPr>
            <a:lstStyle/>
            <a:p>
              <a:pPr algn="ctr"/>
              <a:r>
                <a:rPr lang="pl-PL" sz="5400" b="1" dirty="0" err="1"/>
                <a:t>Results</a:t>
              </a:r>
              <a:r>
                <a:rPr lang="pl-PL" sz="5400" b="1" dirty="0"/>
                <a:t> – </a:t>
              </a:r>
              <a:r>
                <a:rPr lang="pl-PL" sz="5400" b="1" i="1" dirty="0"/>
                <a:t>in vitro, ex vivo </a:t>
              </a:r>
              <a:r>
                <a:rPr lang="pl-PL" sz="5400" b="1" dirty="0" err="1"/>
                <a:t>safety</a:t>
              </a:r>
              <a:r>
                <a:rPr lang="pl-PL" sz="5400" b="1" dirty="0"/>
                <a:t> </a:t>
              </a:r>
              <a:r>
                <a:rPr lang="pl-PL" sz="5400" b="1" dirty="0" err="1"/>
                <a:t>assesment</a:t>
              </a:r>
              <a:endParaRPr lang="en-US" sz="5400" b="1" dirty="0"/>
            </a:p>
          </p:txBody>
        </p:sp>
      </p:grpSp>
      <p:sp>
        <p:nvSpPr>
          <p:cNvPr id="17" name="CaixaDeTexto 22">
            <a:extLst>
              <a:ext uri="{FF2B5EF4-FFF2-40B4-BE49-F238E27FC236}">
                <a16:creationId xmlns:a16="http://schemas.microsoft.com/office/drawing/2014/main" id="{D2B84641-1DF2-8131-E450-BFD8A9B51FA6}"/>
              </a:ext>
            </a:extLst>
          </p:cNvPr>
          <p:cNvSpPr txBox="1">
            <a:spLocks noChangeArrowheads="1"/>
          </p:cNvSpPr>
          <p:nvPr/>
        </p:nvSpPr>
        <p:spPr bwMode="auto">
          <a:xfrm>
            <a:off x="912216" y="22980233"/>
            <a:ext cx="9798133" cy="6124754"/>
          </a:xfrm>
          <a:prstGeom prst="rect">
            <a:avLst/>
          </a:prstGeom>
          <a:noFill/>
          <a:ln w="9525">
            <a:noFill/>
            <a:miter lim="800000"/>
            <a:headEnd/>
            <a:tailEnd/>
          </a:ln>
        </p:spPr>
        <p:txBody>
          <a:bodyPr wrap="square">
            <a:spAutoFit/>
          </a:bodyPr>
          <a:lstStyle/>
          <a:p>
            <a:pPr algn="just">
              <a:spcAft>
                <a:spcPts val="420"/>
              </a:spcAft>
            </a:pPr>
            <a:r>
              <a:rPr lang="en-US" sz="2800" dirty="0">
                <a:solidFill>
                  <a:schemeClr val="bg1"/>
                </a:solidFill>
                <a:latin typeface="Arial"/>
                <a:cs typeface="Arial"/>
              </a:rPr>
              <a:t>Atopic dermatitis (AD) is a relapsing, inflammatory skin disease which can emerge in different stages of life.</a:t>
            </a:r>
            <a:r>
              <a:rPr lang="pl-PL" sz="2800" dirty="0">
                <a:solidFill>
                  <a:schemeClr val="bg1"/>
                </a:solidFill>
                <a:latin typeface="Arial"/>
                <a:cs typeface="Arial"/>
              </a:rPr>
              <a:t> </a:t>
            </a:r>
            <a:r>
              <a:rPr lang="en-US" sz="2800" dirty="0">
                <a:solidFill>
                  <a:schemeClr val="bg1"/>
                </a:solidFill>
                <a:latin typeface="Arial"/>
                <a:cs typeface="Arial"/>
              </a:rPr>
              <a:t>According to European guidelines and consensus in AD treatment, topical emollients and moisturizers are considered as the mainstay for its management. Regardless of the severity of the disease, emollients are recommended to use also while systemic treatment. Recently, a new generation of emollients referred as ‘emollients </a:t>
            </a:r>
            <a:r>
              <a:rPr lang="en-US" sz="2800" dirty="0" err="1">
                <a:solidFill>
                  <a:schemeClr val="bg1"/>
                </a:solidFill>
                <a:latin typeface="Arial"/>
                <a:cs typeface="Arial"/>
              </a:rPr>
              <a:t>plus’</a:t>
            </a:r>
            <a:r>
              <a:rPr lang="en-US" sz="2800" dirty="0">
                <a:solidFill>
                  <a:schemeClr val="bg1"/>
                </a:solidFill>
                <a:latin typeface="Arial"/>
                <a:cs typeface="Arial"/>
              </a:rPr>
              <a:t> emerged. They are considered as topical formulations containing</a:t>
            </a:r>
            <a:r>
              <a:rPr lang="pl-PL" sz="2800" dirty="0">
                <a:solidFill>
                  <a:schemeClr val="bg1"/>
                </a:solidFill>
                <a:latin typeface="Arial"/>
                <a:cs typeface="Arial"/>
              </a:rPr>
              <a:t> </a:t>
            </a:r>
            <a:r>
              <a:rPr lang="pl-PL" sz="2800" dirty="0" err="1">
                <a:solidFill>
                  <a:schemeClr val="bg1"/>
                </a:solidFill>
                <a:latin typeface="Arial"/>
                <a:cs typeface="Arial"/>
              </a:rPr>
              <a:t>an</a:t>
            </a:r>
            <a:r>
              <a:rPr lang="en-US" sz="2800" dirty="0">
                <a:solidFill>
                  <a:schemeClr val="bg1"/>
                </a:solidFill>
                <a:latin typeface="Arial"/>
                <a:cs typeface="Arial"/>
              </a:rPr>
              <a:t> ingredients with no pharmacological effect.</a:t>
            </a:r>
            <a:r>
              <a:rPr lang="pl-PL" sz="2800" dirty="0">
                <a:solidFill>
                  <a:schemeClr val="bg1"/>
                </a:solidFill>
                <a:latin typeface="Arial"/>
                <a:cs typeface="Arial"/>
              </a:rPr>
              <a:t> The </a:t>
            </a:r>
            <a:r>
              <a:rPr lang="pl-PL" sz="2800" dirty="0" err="1">
                <a:solidFill>
                  <a:schemeClr val="bg1"/>
                </a:solidFill>
                <a:latin typeface="Arial"/>
                <a:cs typeface="Arial"/>
              </a:rPr>
              <a:t>present</a:t>
            </a:r>
            <a:r>
              <a:rPr lang="pl-PL" sz="2800" dirty="0">
                <a:solidFill>
                  <a:schemeClr val="bg1"/>
                </a:solidFill>
                <a:latin typeface="Arial"/>
                <a:cs typeface="Arial"/>
              </a:rPr>
              <a:t> </a:t>
            </a:r>
            <a:r>
              <a:rPr lang="pl-PL" sz="2800" dirty="0" err="1">
                <a:solidFill>
                  <a:schemeClr val="bg1"/>
                </a:solidFill>
                <a:latin typeface="Arial"/>
                <a:cs typeface="Arial"/>
              </a:rPr>
              <a:t>study</a:t>
            </a:r>
            <a:r>
              <a:rPr lang="pl-PL" sz="2800" dirty="0">
                <a:solidFill>
                  <a:schemeClr val="bg1"/>
                </a:solidFill>
                <a:latin typeface="Arial"/>
                <a:cs typeface="Arial"/>
              </a:rPr>
              <a:t> </a:t>
            </a:r>
            <a:r>
              <a:rPr lang="pl-PL" sz="2800" dirty="0" err="1">
                <a:solidFill>
                  <a:schemeClr val="bg1"/>
                </a:solidFill>
                <a:latin typeface="Arial"/>
                <a:cs typeface="Arial"/>
              </a:rPr>
              <a:t>assessed</a:t>
            </a:r>
            <a:r>
              <a:rPr lang="pl-PL" sz="2800" dirty="0">
                <a:solidFill>
                  <a:schemeClr val="bg1"/>
                </a:solidFill>
                <a:latin typeface="Arial"/>
                <a:cs typeface="Arial"/>
              </a:rPr>
              <a:t> the </a:t>
            </a:r>
            <a:r>
              <a:rPr lang="pl-PL" sz="2800" dirty="0" err="1">
                <a:solidFill>
                  <a:schemeClr val="bg1"/>
                </a:solidFill>
                <a:latin typeface="Arial"/>
                <a:cs typeface="Arial"/>
              </a:rPr>
              <a:t>safety</a:t>
            </a:r>
            <a:r>
              <a:rPr lang="pl-PL" sz="2800" dirty="0">
                <a:solidFill>
                  <a:schemeClr val="bg1"/>
                </a:solidFill>
                <a:latin typeface="Arial"/>
                <a:cs typeface="Arial"/>
              </a:rPr>
              <a:t> of </a:t>
            </a:r>
            <a:r>
              <a:rPr lang="pl-PL" sz="2800" dirty="0" err="1">
                <a:solidFill>
                  <a:schemeClr val="bg1"/>
                </a:solidFill>
                <a:latin typeface="Arial"/>
                <a:cs typeface="Arial"/>
              </a:rPr>
              <a:t>Emollient</a:t>
            </a:r>
            <a:r>
              <a:rPr lang="pl-PL" sz="2800" dirty="0">
                <a:solidFill>
                  <a:schemeClr val="bg1"/>
                </a:solidFill>
                <a:latin typeface="Arial"/>
                <a:cs typeface="Arial"/>
              </a:rPr>
              <a:t> Plus </a:t>
            </a:r>
            <a:r>
              <a:rPr lang="pl-PL" sz="2800" dirty="0" err="1">
                <a:solidFill>
                  <a:schemeClr val="bg1"/>
                </a:solidFill>
                <a:latin typeface="Arial"/>
                <a:cs typeface="Arial"/>
              </a:rPr>
              <a:t>cream</a:t>
            </a:r>
            <a:r>
              <a:rPr lang="pl-PL" sz="2800" dirty="0">
                <a:solidFill>
                  <a:schemeClr val="bg1"/>
                </a:solidFill>
                <a:latin typeface="Arial"/>
                <a:cs typeface="Arial"/>
              </a:rPr>
              <a:t> </a:t>
            </a:r>
            <a:r>
              <a:rPr lang="pl-PL" sz="2800" dirty="0" err="1">
                <a:solidFill>
                  <a:schemeClr val="bg1"/>
                </a:solidFill>
                <a:latin typeface="Arial"/>
                <a:cs typeface="Arial"/>
              </a:rPr>
              <a:t>containing</a:t>
            </a:r>
            <a:r>
              <a:rPr lang="pl-PL" sz="2800" dirty="0">
                <a:solidFill>
                  <a:schemeClr val="bg1"/>
                </a:solidFill>
                <a:latin typeface="Arial"/>
                <a:cs typeface="Arial"/>
              </a:rPr>
              <a:t> </a:t>
            </a:r>
            <a:r>
              <a:rPr lang="pl-PL" sz="2800" i="1" dirty="0" err="1">
                <a:solidFill>
                  <a:schemeClr val="bg1"/>
                </a:solidFill>
                <a:latin typeface="Arial"/>
                <a:cs typeface="Arial"/>
              </a:rPr>
              <a:t>Ophiopogon</a:t>
            </a:r>
            <a:r>
              <a:rPr lang="pl-PL" sz="2800" i="1" dirty="0">
                <a:solidFill>
                  <a:schemeClr val="bg1"/>
                </a:solidFill>
                <a:latin typeface="Arial"/>
                <a:cs typeface="Arial"/>
              </a:rPr>
              <a:t> </a:t>
            </a:r>
            <a:r>
              <a:rPr lang="pl-PL" sz="2800" i="1" dirty="0" err="1">
                <a:solidFill>
                  <a:schemeClr val="bg1"/>
                </a:solidFill>
                <a:latin typeface="Arial"/>
                <a:cs typeface="Arial"/>
              </a:rPr>
              <a:t>japonicus</a:t>
            </a:r>
            <a:r>
              <a:rPr lang="pl-PL" sz="2800" i="1" dirty="0">
                <a:solidFill>
                  <a:schemeClr val="bg1"/>
                </a:solidFill>
                <a:latin typeface="Arial"/>
                <a:cs typeface="Arial"/>
              </a:rPr>
              <a:t> </a:t>
            </a:r>
            <a:r>
              <a:rPr lang="pl-PL" sz="2800" dirty="0">
                <a:solidFill>
                  <a:schemeClr val="bg1"/>
                </a:solidFill>
                <a:latin typeface="Arial"/>
                <a:cs typeface="Arial"/>
              </a:rPr>
              <a:t>and acetyl heptapeptide-4. </a:t>
            </a:r>
            <a:r>
              <a:rPr lang="pl-PL" sz="2800" dirty="0" err="1">
                <a:solidFill>
                  <a:schemeClr val="bg1"/>
                </a:solidFill>
                <a:latin typeface="Arial"/>
                <a:cs typeface="Arial"/>
              </a:rPr>
              <a:t>Furthermore</a:t>
            </a:r>
            <a:r>
              <a:rPr lang="pl-PL" sz="2800" dirty="0">
                <a:solidFill>
                  <a:schemeClr val="bg1"/>
                </a:solidFill>
                <a:latin typeface="Arial"/>
                <a:cs typeface="Arial"/>
              </a:rPr>
              <a:t>, </a:t>
            </a:r>
            <a:r>
              <a:rPr lang="pl-PL" sz="2800" dirty="0" err="1">
                <a:solidFill>
                  <a:schemeClr val="bg1"/>
                </a:solidFill>
                <a:latin typeface="Arial"/>
                <a:cs typeface="Arial"/>
              </a:rPr>
              <a:t>efficacy</a:t>
            </a:r>
            <a:r>
              <a:rPr lang="pl-PL" sz="2800" dirty="0">
                <a:solidFill>
                  <a:schemeClr val="bg1"/>
                </a:solidFill>
                <a:latin typeface="Arial"/>
                <a:cs typeface="Arial"/>
              </a:rPr>
              <a:t> in </a:t>
            </a:r>
            <a:r>
              <a:rPr lang="pl-PL" sz="2800" dirty="0" err="1">
                <a:solidFill>
                  <a:schemeClr val="bg1"/>
                </a:solidFill>
                <a:latin typeface="Arial"/>
                <a:cs typeface="Arial"/>
              </a:rPr>
              <a:t>terms</a:t>
            </a:r>
            <a:r>
              <a:rPr lang="pl-PL" sz="2800" dirty="0">
                <a:solidFill>
                  <a:schemeClr val="bg1"/>
                </a:solidFill>
                <a:latin typeface="Arial"/>
                <a:cs typeface="Arial"/>
              </a:rPr>
              <a:t> of </a:t>
            </a:r>
            <a:r>
              <a:rPr lang="pl-PL" sz="2800" dirty="0" err="1">
                <a:solidFill>
                  <a:schemeClr val="bg1"/>
                </a:solidFill>
                <a:latin typeface="Arial"/>
                <a:cs typeface="Arial"/>
              </a:rPr>
              <a:t>ability</a:t>
            </a:r>
            <a:r>
              <a:rPr lang="pl-PL" sz="2800" dirty="0">
                <a:solidFill>
                  <a:schemeClr val="bg1"/>
                </a:solidFill>
                <a:latin typeface="Arial"/>
                <a:cs typeface="Arial"/>
              </a:rPr>
              <a:t> of AD </a:t>
            </a:r>
            <a:r>
              <a:rPr lang="pl-PL" sz="2800" dirty="0" err="1">
                <a:solidFill>
                  <a:schemeClr val="bg1"/>
                </a:solidFill>
                <a:latin typeface="Arial"/>
                <a:cs typeface="Arial"/>
              </a:rPr>
              <a:t>symptoms</a:t>
            </a:r>
            <a:r>
              <a:rPr lang="pl-PL" sz="2800" dirty="0">
                <a:solidFill>
                  <a:schemeClr val="bg1"/>
                </a:solidFill>
                <a:latin typeface="Arial"/>
                <a:cs typeface="Arial"/>
              </a:rPr>
              <a:t> </a:t>
            </a:r>
            <a:r>
              <a:rPr lang="pl-PL" sz="2800" dirty="0" err="1">
                <a:solidFill>
                  <a:schemeClr val="bg1"/>
                </a:solidFill>
                <a:latin typeface="Arial"/>
                <a:cs typeface="Arial"/>
              </a:rPr>
              <a:t>reduction</a:t>
            </a:r>
            <a:r>
              <a:rPr lang="pl-PL" sz="2800" dirty="0">
                <a:solidFill>
                  <a:schemeClr val="bg1"/>
                </a:solidFill>
                <a:latin typeface="Arial"/>
                <a:cs typeface="Arial"/>
              </a:rPr>
              <a:t> was </a:t>
            </a:r>
            <a:r>
              <a:rPr lang="pl-PL" sz="2800" dirty="0" err="1">
                <a:solidFill>
                  <a:schemeClr val="bg1"/>
                </a:solidFill>
                <a:latin typeface="Arial"/>
                <a:cs typeface="Arial"/>
              </a:rPr>
              <a:t>assesed</a:t>
            </a:r>
            <a:r>
              <a:rPr lang="pl-PL" sz="2800" dirty="0">
                <a:solidFill>
                  <a:schemeClr val="bg1"/>
                </a:solidFill>
                <a:latin typeface="Arial"/>
                <a:cs typeface="Arial"/>
              </a:rPr>
              <a:t> by 88 </a:t>
            </a:r>
            <a:r>
              <a:rPr lang="pl-PL" sz="2800" dirty="0" err="1">
                <a:solidFill>
                  <a:schemeClr val="bg1"/>
                </a:solidFill>
                <a:latin typeface="Arial"/>
                <a:cs typeface="Arial"/>
              </a:rPr>
              <a:t>subjects</a:t>
            </a:r>
            <a:r>
              <a:rPr lang="pl-PL" sz="2800" dirty="0">
                <a:solidFill>
                  <a:schemeClr val="bg1"/>
                </a:solidFill>
                <a:latin typeface="Arial"/>
                <a:cs typeface="Arial"/>
              </a:rPr>
              <a:t>. </a:t>
            </a:r>
            <a:endParaRPr lang="cs-CZ" sz="2800" dirty="0">
              <a:solidFill>
                <a:schemeClr val="bg1"/>
              </a:solidFill>
              <a:latin typeface="Arial"/>
              <a:cs typeface="Arial"/>
            </a:endParaRPr>
          </a:p>
        </p:txBody>
      </p:sp>
      <p:sp>
        <p:nvSpPr>
          <p:cNvPr id="18" name="CaixaDeTexto 54">
            <a:extLst>
              <a:ext uri="{FF2B5EF4-FFF2-40B4-BE49-F238E27FC236}">
                <a16:creationId xmlns:a16="http://schemas.microsoft.com/office/drawing/2014/main" id="{A82C5A7B-8F53-531D-F2FA-979A00B5E64B}"/>
              </a:ext>
            </a:extLst>
          </p:cNvPr>
          <p:cNvSpPr txBox="1"/>
          <p:nvPr/>
        </p:nvSpPr>
        <p:spPr>
          <a:xfrm>
            <a:off x="765116" y="21667149"/>
            <a:ext cx="6833350" cy="944822"/>
          </a:xfrm>
          <a:prstGeom prst="rect">
            <a:avLst/>
          </a:prstGeom>
          <a:solidFill>
            <a:srgbClr val="4B4582"/>
          </a:solidFill>
          <a:ln>
            <a:solidFill>
              <a:srgbClr val="BFBBDB"/>
            </a:solidFill>
          </a:ln>
        </p:spPr>
        <p:txBody>
          <a:bodyPr wrap="square" rtlCol="0">
            <a:spAutoFit/>
          </a:bodyPr>
          <a:lstStyle/>
          <a:p>
            <a:pPr algn="ctr"/>
            <a:r>
              <a:rPr lang="pl-PL" sz="5400" b="1" dirty="0" err="1"/>
              <a:t>Introduction</a:t>
            </a:r>
            <a:endParaRPr lang="en-US" sz="5400" b="1" dirty="0"/>
          </a:p>
        </p:txBody>
      </p:sp>
      <p:sp>
        <p:nvSpPr>
          <p:cNvPr id="25" name="CaixaDeTexto 22">
            <a:extLst>
              <a:ext uri="{FF2B5EF4-FFF2-40B4-BE49-F238E27FC236}">
                <a16:creationId xmlns:a16="http://schemas.microsoft.com/office/drawing/2014/main" id="{2BE112DA-4F81-06A8-A877-4EBB6EAE14E7}"/>
              </a:ext>
            </a:extLst>
          </p:cNvPr>
          <p:cNvSpPr txBox="1">
            <a:spLocks noChangeArrowheads="1"/>
          </p:cNvSpPr>
          <p:nvPr/>
        </p:nvSpPr>
        <p:spPr bwMode="auto">
          <a:xfrm>
            <a:off x="11938725" y="6576891"/>
            <a:ext cx="30085404" cy="1384995"/>
          </a:xfrm>
          <a:prstGeom prst="rect">
            <a:avLst/>
          </a:prstGeom>
          <a:noFill/>
          <a:ln w="9525">
            <a:noFill/>
            <a:miter lim="800000"/>
            <a:headEnd/>
            <a:tailEnd/>
          </a:ln>
        </p:spPr>
        <p:txBody>
          <a:bodyPr wrap="square">
            <a:spAutoFit/>
          </a:bodyPr>
          <a:lstStyle/>
          <a:p>
            <a:pPr algn="just">
              <a:spcAft>
                <a:spcPts val="420"/>
              </a:spcAft>
            </a:pPr>
            <a:r>
              <a:rPr lang="en-US" sz="2800" dirty="0">
                <a:solidFill>
                  <a:schemeClr val="bg1"/>
                </a:solidFill>
                <a:latin typeface="Arial"/>
                <a:cs typeface="Arial"/>
              </a:rPr>
              <a:t>An in vitro safety of </a:t>
            </a:r>
            <a:r>
              <a:rPr lang="pl-PL" sz="2800" dirty="0">
                <a:solidFill>
                  <a:schemeClr val="bg1"/>
                </a:solidFill>
                <a:latin typeface="Arial"/>
                <a:cs typeface="Arial"/>
              </a:rPr>
              <a:t>the </a:t>
            </a:r>
            <a:r>
              <a:rPr lang="pl-PL" sz="2800" dirty="0" err="1">
                <a:solidFill>
                  <a:schemeClr val="bg1"/>
                </a:solidFill>
                <a:latin typeface="Arial"/>
                <a:cs typeface="Arial"/>
              </a:rPr>
              <a:t>Emollient</a:t>
            </a:r>
            <a:r>
              <a:rPr lang="pl-PL" sz="2800" dirty="0">
                <a:solidFill>
                  <a:schemeClr val="bg1"/>
                </a:solidFill>
                <a:latin typeface="Arial"/>
                <a:cs typeface="Arial"/>
              </a:rPr>
              <a:t> Plus </a:t>
            </a:r>
            <a:r>
              <a:rPr lang="pl-PL" sz="2800" dirty="0" err="1">
                <a:solidFill>
                  <a:schemeClr val="bg1"/>
                </a:solidFill>
                <a:latin typeface="Arial"/>
                <a:cs typeface="Arial"/>
              </a:rPr>
              <a:t>cream</a:t>
            </a:r>
            <a:r>
              <a:rPr lang="pl-PL" sz="2800" dirty="0">
                <a:solidFill>
                  <a:schemeClr val="bg1"/>
                </a:solidFill>
                <a:latin typeface="Arial"/>
                <a:cs typeface="Arial"/>
              </a:rPr>
              <a:t> </a:t>
            </a:r>
            <a:r>
              <a:rPr lang="en-US" sz="2800" dirty="0">
                <a:solidFill>
                  <a:schemeClr val="bg1"/>
                </a:solidFill>
                <a:latin typeface="Arial"/>
                <a:cs typeface="Arial"/>
              </a:rPr>
              <a:t>169</a:t>
            </a:r>
            <a:r>
              <a:rPr lang="pl-PL" sz="2800" dirty="0">
                <a:solidFill>
                  <a:schemeClr val="bg1"/>
                </a:solidFill>
                <a:latin typeface="Arial"/>
                <a:cs typeface="Arial"/>
              </a:rPr>
              <a:t>26</a:t>
            </a:r>
            <a:r>
              <a:rPr lang="en-US" sz="2800" dirty="0">
                <a:solidFill>
                  <a:schemeClr val="bg1"/>
                </a:solidFill>
                <a:latin typeface="Arial"/>
                <a:cs typeface="Arial"/>
              </a:rPr>
              <a:t> was evaluated by MTT cytotoxicity test (L929 cells) and ex vivo irritation potential on </a:t>
            </a:r>
            <a:r>
              <a:rPr lang="en-US" sz="2800" dirty="0" err="1">
                <a:solidFill>
                  <a:schemeClr val="bg1"/>
                </a:solidFill>
                <a:latin typeface="Arial"/>
                <a:cs typeface="Arial"/>
              </a:rPr>
              <a:t>EpiDerm</a:t>
            </a:r>
            <a:r>
              <a:rPr lang="en-US" sz="2800" dirty="0">
                <a:solidFill>
                  <a:schemeClr val="bg1"/>
                </a:solidFill>
                <a:latin typeface="Arial"/>
                <a:cs typeface="Arial"/>
              </a:rPr>
              <a:t> skin model according to ISO 10993</a:t>
            </a:r>
            <a:r>
              <a:rPr lang="pl-PL" sz="2800" dirty="0">
                <a:solidFill>
                  <a:schemeClr val="bg1"/>
                </a:solidFill>
                <a:latin typeface="Arial"/>
                <a:cs typeface="Arial"/>
              </a:rPr>
              <a:t>. </a:t>
            </a:r>
            <a:r>
              <a:rPr lang="pl-PL" sz="2800" dirty="0" err="1">
                <a:solidFill>
                  <a:schemeClr val="bg1"/>
                </a:solidFill>
                <a:latin typeface="Arial"/>
                <a:cs typeface="Arial"/>
              </a:rPr>
              <a:t>Furthermore</a:t>
            </a:r>
            <a:r>
              <a:rPr lang="pl-PL" sz="2800" dirty="0">
                <a:solidFill>
                  <a:schemeClr val="bg1"/>
                </a:solidFill>
                <a:latin typeface="Arial"/>
                <a:cs typeface="Arial"/>
              </a:rPr>
              <a:t>, </a:t>
            </a:r>
            <a:r>
              <a:rPr lang="pl-PL" sz="2800" dirty="0" err="1">
                <a:solidFill>
                  <a:schemeClr val="bg1"/>
                </a:solidFill>
                <a:latin typeface="Arial"/>
                <a:cs typeface="Arial"/>
              </a:rPr>
              <a:t>sensitization</a:t>
            </a:r>
            <a:r>
              <a:rPr lang="pl-PL" sz="2800" dirty="0">
                <a:solidFill>
                  <a:schemeClr val="bg1"/>
                </a:solidFill>
                <a:latin typeface="Arial"/>
                <a:cs typeface="Arial"/>
              </a:rPr>
              <a:t> </a:t>
            </a:r>
            <a:r>
              <a:rPr lang="pl-PL" sz="2800" dirty="0" err="1">
                <a:solidFill>
                  <a:schemeClr val="bg1"/>
                </a:solidFill>
                <a:latin typeface="Arial"/>
                <a:cs typeface="Arial"/>
              </a:rPr>
              <a:t>properties</a:t>
            </a:r>
            <a:r>
              <a:rPr lang="pl-PL" sz="2800" dirty="0">
                <a:solidFill>
                  <a:schemeClr val="bg1"/>
                </a:solidFill>
                <a:latin typeface="Arial"/>
                <a:cs typeface="Arial"/>
              </a:rPr>
              <a:t> </a:t>
            </a:r>
            <a:r>
              <a:rPr lang="pl-PL" sz="2800" dirty="0" err="1">
                <a:solidFill>
                  <a:schemeClr val="bg1"/>
                </a:solidFill>
                <a:latin typeface="Arial"/>
                <a:cs typeface="Arial"/>
              </a:rPr>
              <a:t>were</a:t>
            </a:r>
            <a:r>
              <a:rPr lang="pl-PL" sz="2800" dirty="0">
                <a:solidFill>
                  <a:schemeClr val="bg1"/>
                </a:solidFill>
                <a:latin typeface="Arial"/>
                <a:cs typeface="Arial"/>
              </a:rPr>
              <a:t> </a:t>
            </a:r>
            <a:r>
              <a:rPr lang="pl-PL" sz="2800" dirty="0" err="1">
                <a:solidFill>
                  <a:schemeClr val="bg1"/>
                </a:solidFill>
                <a:latin typeface="Arial"/>
                <a:cs typeface="Arial"/>
              </a:rPr>
              <a:t>assesed</a:t>
            </a:r>
            <a:r>
              <a:rPr lang="pl-PL" sz="2800" dirty="0">
                <a:solidFill>
                  <a:schemeClr val="bg1"/>
                </a:solidFill>
                <a:latin typeface="Arial"/>
                <a:cs typeface="Arial"/>
              </a:rPr>
              <a:t> by </a:t>
            </a:r>
            <a:r>
              <a:rPr lang="pl-PL" sz="2800" dirty="0" err="1">
                <a:solidFill>
                  <a:schemeClr val="bg1"/>
                </a:solidFill>
                <a:latin typeface="Arial"/>
                <a:cs typeface="Arial"/>
              </a:rPr>
              <a:t>collecting</a:t>
            </a:r>
            <a:r>
              <a:rPr lang="pl-PL" sz="2800" dirty="0">
                <a:solidFill>
                  <a:schemeClr val="bg1"/>
                </a:solidFill>
                <a:latin typeface="Arial"/>
                <a:cs typeface="Arial"/>
              </a:rPr>
              <a:t> medium </a:t>
            </a:r>
            <a:r>
              <a:rPr lang="pl-PL" sz="2800" dirty="0" err="1">
                <a:solidFill>
                  <a:schemeClr val="bg1"/>
                </a:solidFill>
                <a:latin typeface="Arial"/>
                <a:cs typeface="Arial"/>
              </a:rPr>
              <a:t>after</a:t>
            </a:r>
            <a:r>
              <a:rPr lang="pl-PL" sz="2800" dirty="0">
                <a:solidFill>
                  <a:schemeClr val="bg1"/>
                </a:solidFill>
                <a:latin typeface="Arial"/>
                <a:cs typeface="Arial"/>
              </a:rPr>
              <a:t> 1h </a:t>
            </a:r>
            <a:r>
              <a:rPr lang="pl-PL" sz="2800" dirty="0" err="1">
                <a:solidFill>
                  <a:schemeClr val="bg1"/>
                </a:solidFill>
                <a:latin typeface="Arial"/>
                <a:cs typeface="Arial"/>
              </a:rPr>
              <a:t>contact</a:t>
            </a:r>
            <a:r>
              <a:rPr lang="pl-PL" sz="2800" dirty="0">
                <a:solidFill>
                  <a:schemeClr val="bg1"/>
                </a:solidFill>
                <a:latin typeface="Arial"/>
                <a:cs typeface="Arial"/>
              </a:rPr>
              <a:t> with </a:t>
            </a:r>
            <a:r>
              <a:rPr lang="pl-PL" sz="2800" dirty="0" err="1">
                <a:solidFill>
                  <a:schemeClr val="bg1"/>
                </a:solidFill>
                <a:latin typeface="Arial"/>
                <a:cs typeface="Arial"/>
              </a:rPr>
              <a:t>EpiDerm</a:t>
            </a:r>
            <a:r>
              <a:rPr lang="pl-PL" sz="2800" dirty="0">
                <a:solidFill>
                  <a:schemeClr val="bg1"/>
                </a:solidFill>
                <a:latin typeface="Arial"/>
                <a:cs typeface="Arial"/>
              </a:rPr>
              <a:t> skin model (RHE) and performing </a:t>
            </a:r>
            <a:r>
              <a:rPr lang="en-US" sz="2800" dirty="0">
                <a:solidFill>
                  <a:schemeClr val="bg1"/>
                </a:solidFill>
                <a:latin typeface="Arial"/>
                <a:cs typeface="Arial"/>
              </a:rPr>
              <a:t>a flow cytometric analysis of inflammatory cytokines</a:t>
            </a:r>
            <a:r>
              <a:rPr lang="pl-PL" sz="2800" dirty="0">
                <a:solidFill>
                  <a:schemeClr val="bg1"/>
                </a:solidFill>
                <a:latin typeface="Arial"/>
                <a:cs typeface="Arial"/>
              </a:rPr>
              <a:t>. </a:t>
            </a:r>
            <a:r>
              <a:rPr lang="pl-PL" sz="2800" dirty="0" err="1">
                <a:solidFill>
                  <a:schemeClr val="bg1"/>
                </a:solidFill>
                <a:latin typeface="Arial"/>
                <a:cs typeface="Arial"/>
              </a:rPr>
              <a:t>Thus</a:t>
            </a:r>
            <a:r>
              <a:rPr lang="pl-PL" sz="2800" dirty="0">
                <a:solidFill>
                  <a:schemeClr val="bg1"/>
                </a:solidFill>
                <a:latin typeface="Arial"/>
                <a:cs typeface="Arial"/>
              </a:rPr>
              <a:t>, </a:t>
            </a:r>
            <a:r>
              <a:rPr lang="pl-PL" sz="2800" dirty="0" err="1">
                <a:solidFill>
                  <a:schemeClr val="bg1"/>
                </a:solidFill>
                <a:latin typeface="Arial"/>
                <a:cs typeface="Arial"/>
              </a:rPr>
              <a:t>level</a:t>
            </a:r>
            <a:r>
              <a:rPr lang="pl-PL" sz="2800" dirty="0">
                <a:solidFill>
                  <a:schemeClr val="bg1"/>
                </a:solidFill>
                <a:latin typeface="Arial"/>
                <a:cs typeface="Arial"/>
              </a:rPr>
              <a:t> of</a:t>
            </a:r>
            <a:r>
              <a:rPr lang="en-US" sz="2800" dirty="0">
                <a:solidFill>
                  <a:schemeClr val="bg1"/>
                </a:solidFill>
                <a:latin typeface="Arial"/>
                <a:cs typeface="Arial"/>
              </a:rPr>
              <a:t> </a:t>
            </a:r>
            <a:r>
              <a:rPr lang="pl-PL" sz="2800" dirty="0">
                <a:solidFill>
                  <a:schemeClr val="bg1"/>
                </a:solidFill>
                <a:latin typeface="Arial"/>
                <a:cs typeface="Arial"/>
              </a:rPr>
              <a:t>IL-1 </a:t>
            </a:r>
            <a:r>
              <a:rPr lang="el-GR" sz="2800" dirty="0">
                <a:solidFill>
                  <a:schemeClr val="bg1"/>
                </a:solidFill>
                <a:latin typeface="Arial"/>
                <a:cs typeface="Arial"/>
              </a:rPr>
              <a:t>β</a:t>
            </a:r>
            <a:r>
              <a:rPr lang="pl-PL" sz="2800" dirty="0">
                <a:solidFill>
                  <a:schemeClr val="bg1"/>
                </a:solidFill>
                <a:latin typeface="Arial"/>
                <a:cs typeface="Arial"/>
              </a:rPr>
              <a:t>, IL-6 and</a:t>
            </a:r>
            <a:r>
              <a:rPr lang="el-GR" sz="2800" dirty="0">
                <a:solidFill>
                  <a:schemeClr val="bg1"/>
                </a:solidFill>
                <a:latin typeface="Arial"/>
                <a:cs typeface="Arial"/>
              </a:rPr>
              <a:t> </a:t>
            </a:r>
            <a:r>
              <a:rPr lang="pl-PL" sz="2800" dirty="0">
                <a:solidFill>
                  <a:schemeClr val="bg1"/>
                </a:solidFill>
                <a:latin typeface="Arial"/>
                <a:cs typeface="Arial"/>
              </a:rPr>
              <a:t>IL-8  </a:t>
            </a:r>
            <a:r>
              <a:rPr lang="pl-PL" sz="2800" dirty="0" err="1">
                <a:solidFill>
                  <a:schemeClr val="bg1"/>
                </a:solidFill>
                <a:latin typeface="Arial"/>
                <a:cs typeface="Arial"/>
              </a:rPr>
              <a:t>were</a:t>
            </a:r>
            <a:r>
              <a:rPr lang="pl-PL" sz="2800" dirty="0">
                <a:solidFill>
                  <a:schemeClr val="bg1"/>
                </a:solidFill>
                <a:latin typeface="Arial"/>
                <a:cs typeface="Arial"/>
              </a:rPr>
              <a:t> </a:t>
            </a:r>
            <a:r>
              <a:rPr lang="pl-PL" sz="2800" dirty="0" err="1">
                <a:solidFill>
                  <a:schemeClr val="bg1"/>
                </a:solidFill>
                <a:latin typeface="Arial"/>
                <a:cs typeface="Arial"/>
              </a:rPr>
              <a:t>determined</a:t>
            </a:r>
            <a:r>
              <a:rPr lang="pl-PL" sz="2800" dirty="0">
                <a:solidFill>
                  <a:schemeClr val="bg1"/>
                </a:solidFill>
                <a:latin typeface="Arial"/>
                <a:cs typeface="Arial"/>
              </a:rPr>
              <a:t>.</a:t>
            </a:r>
            <a:endParaRPr lang="cs-CZ" sz="2800" dirty="0">
              <a:solidFill>
                <a:schemeClr val="bg1"/>
              </a:solidFill>
              <a:latin typeface="Arial"/>
              <a:cs typeface="Arial"/>
            </a:endParaRPr>
          </a:p>
        </p:txBody>
      </p:sp>
      <p:grpSp>
        <p:nvGrpSpPr>
          <p:cNvPr id="26" name="Grupo 67">
            <a:extLst>
              <a:ext uri="{FF2B5EF4-FFF2-40B4-BE49-F238E27FC236}">
                <a16:creationId xmlns:a16="http://schemas.microsoft.com/office/drawing/2014/main" id="{28971426-F14A-F665-1E1A-9FABCF549551}"/>
              </a:ext>
            </a:extLst>
          </p:cNvPr>
          <p:cNvGrpSpPr/>
          <p:nvPr/>
        </p:nvGrpSpPr>
        <p:grpSpPr>
          <a:xfrm>
            <a:off x="11685709" y="8864208"/>
            <a:ext cx="30579939" cy="2788680"/>
            <a:chOff x="15416206" y="11575511"/>
            <a:chExt cx="16277948" cy="4038138"/>
          </a:xfrm>
        </p:grpSpPr>
        <p:sp>
          <p:nvSpPr>
            <p:cNvPr id="27" name="Rectângulo 52">
              <a:extLst>
                <a:ext uri="{FF2B5EF4-FFF2-40B4-BE49-F238E27FC236}">
                  <a16:creationId xmlns:a16="http://schemas.microsoft.com/office/drawing/2014/main" id="{72CEAC5F-7E3A-A476-0368-73D69821B82C}"/>
                </a:ext>
              </a:extLst>
            </p:cNvPr>
            <p:cNvSpPr/>
            <p:nvPr/>
          </p:nvSpPr>
          <p:spPr>
            <a:xfrm>
              <a:off x="15416207" y="12893184"/>
              <a:ext cx="16277947" cy="2720465"/>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29" name="CaixaDeTexto 54">
              <a:extLst>
                <a:ext uri="{FF2B5EF4-FFF2-40B4-BE49-F238E27FC236}">
                  <a16:creationId xmlns:a16="http://schemas.microsoft.com/office/drawing/2014/main" id="{E1D44000-2ECE-596E-8BA2-2660DC4D7A1E}"/>
                </a:ext>
              </a:extLst>
            </p:cNvPr>
            <p:cNvSpPr txBox="1"/>
            <p:nvPr/>
          </p:nvSpPr>
          <p:spPr>
            <a:xfrm>
              <a:off x="15416206" y="11575511"/>
              <a:ext cx="8514628" cy="1337025"/>
            </a:xfrm>
            <a:prstGeom prst="rect">
              <a:avLst/>
            </a:prstGeom>
            <a:solidFill>
              <a:srgbClr val="4B4582"/>
            </a:solidFill>
            <a:ln>
              <a:solidFill>
                <a:srgbClr val="BFBBDB"/>
              </a:solidFill>
            </a:ln>
          </p:spPr>
          <p:txBody>
            <a:bodyPr wrap="square" rtlCol="0">
              <a:spAutoFit/>
            </a:bodyPr>
            <a:lstStyle/>
            <a:p>
              <a:pPr algn="ctr"/>
              <a:r>
                <a:rPr lang="pl-PL" sz="5400" b="1" dirty="0"/>
                <a:t>Materials and </a:t>
              </a:r>
              <a:r>
                <a:rPr lang="pl-PL" sz="5400" b="1" dirty="0" err="1"/>
                <a:t>Methods</a:t>
              </a:r>
              <a:r>
                <a:rPr lang="pl-PL" sz="5400" b="1" dirty="0"/>
                <a:t> – </a:t>
              </a:r>
              <a:r>
                <a:rPr lang="pl-PL" sz="5400" b="1" i="1" dirty="0"/>
                <a:t>in vivo </a:t>
              </a:r>
              <a:r>
                <a:rPr lang="pl-PL" sz="5400" b="1" dirty="0" err="1"/>
                <a:t>efficacy</a:t>
              </a:r>
              <a:endParaRPr lang="en-US" sz="5400" b="1" dirty="0"/>
            </a:p>
          </p:txBody>
        </p:sp>
      </p:grpSp>
      <p:sp>
        <p:nvSpPr>
          <p:cNvPr id="20" name="pole tekstowe 19">
            <a:extLst>
              <a:ext uri="{FF2B5EF4-FFF2-40B4-BE49-F238E27FC236}">
                <a16:creationId xmlns:a16="http://schemas.microsoft.com/office/drawing/2014/main" id="{05781D71-78A3-3AEC-E81C-122702C2289B}"/>
              </a:ext>
            </a:extLst>
          </p:cNvPr>
          <p:cNvSpPr txBox="1"/>
          <p:nvPr/>
        </p:nvSpPr>
        <p:spPr>
          <a:xfrm>
            <a:off x="11938725" y="10041390"/>
            <a:ext cx="30085404" cy="1384995"/>
          </a:xfrm>
          <a:prstGeom prst="rect">
            <a:avLst/>
          </a:prstGeom>
          <a:noFill/>
        </p:spPr>
        <p:txBody>
          <a:bodyPr wrap="square">
            <a:spAutoFit/>
          </a:bodyPr>
          <a:lstStyle/>
          <a:p>
            <a:r>
              <a:rPr lang="pl-PL" sz="2800" dirty="0">
                <a:solidFill>
                  <a:schemeClr val="bg1"/>
                </a:solidFill>
                <a:latin typeface="Arial"/>
                <a:cs typeface="Arial"/>
              </a:rPr>
              <a:t>Product </a:t>
            </a:r>
            <a:r>
              <a:rPr lang="pl-PL" sz="2800" dirty="0" err="1">
                <a:solidFill>
                  <a:schemeClr val="bg1"/>
                </a:solidFill>
                <a:latin typeface="Arial"/>
                <a:cs typeface="Arial"/>
              </a:rPr>
              <a:t>were</a:t>
            </a:r>
            <a:r>
              <a:rPr lang="pl-PL" sz="2800" dirty="0">
                <a:solidFill>
                  <a:schemeClr val="bg1"/>
                </a:solidFill>
                <a:latin typeface="Arial"/>
                <a:cs typeface="Arial"/>
              </a:rPr>
              <a:t> </a:t>
            </a:r>
            <a:r>
              <a:rPr lang="pl-PL" sz="2800" dirty="0" err="1">
                <a:solidFill>
                  <a:schemeClr val="bg1"/>
                </a:solidFill>
                <a:latin typeface="Arial"/>
                <a:cs typeface="Arial"/>
              </a:rPr>
              <a:t>used</a:t>
            </a:r>
            <a:r>
              <a:rPr lang="pl-PL" sz="2800" dirty="0">
                <a:solidFill>
                  <a:schemeClr val="bg1"/>
                </a:solidFill>
                <a:latin typeface="Arial"/>
                <a:cs typeface="Arial"/>
              </a:rPr>
              <a:t> for a period od </a:t>
            </a:r>
            <a:r>
              <a:rPr lang="pl-PL" sz="2800" dirty="0" err="1">
                <a:solidFill>
                  <a:schemeClr val="bg1"/>
                </a:solidFill>
                <a:latin typeface="Arial"/>
                <a:cs typeface="Arial"/>
              </a:rPr>
              <a:t>two</a:t>
            </a:r>
            <a:r>
              <a:rPr lang="pl-PL" sz="2800" dirty="0">
                <a:solidFill>
                  <a:schemeClr val="bg1"/>
                </a:solidFill>
                <a:latin typeface="Arial"/>
                <a:cs typeface="Arial"/>
              </a:rPr>
              <a:t> </a:t>
            </a:r>
            <a:r>
              <a:rPr lang="pl-PL" sz="2800" dirty="0" err="1">
                <a:solidFill>
                  <a:schemeClr val="bg1"/>
                </a:solidFill>
                <a:latin typeface="Arial"/>
                <a:cs typeface="Arial"/>
              </a:rPr>
              <a:t>weeks</a:t>
            </a:r>
            <a:r>
              <a:rPr lang="pl-PL" sz="2800" dirty="0">
                <a:solidFill>
                  <a:schemeClr val="bg1"/>
                </a:solidFill>
                <a:latin typeface="Arial"/>
                <a:cs typeface="Arial"/>
              </a:rPr>
              <a:t> by 88 </a:t>
            </a:r>
            <a:r>
              <a:rPr lang="pl-PL" sz="2800" dirty="0" err="1">
                <a:solidFill>
                  <a:schemeClr val="bg1"/>
                </a:solidFill>
                <a:latin typeface="Arial"/>
                <a:cs typeface="Arial"/>
              </a:rPr>
              <a:t>participants</a:t>
            </a:r>
            <a:r>
              <a:rPr lang="pl-PL" sz="2800" dirty="0">
                <a:solidFill>
                  <a:schemeClr val="bg1"/>
                </a:solidFill>
                <a:latin typeface="Arial"/>
                <a:cs typeface="Arial"/>
              </a:rPr>
              <a:t> (</a:t>
            </a:r>
            <a:r>
              <a:rPr lang="pl-PL" sz="2800" dirty="0" err="1">
                <a:solidFill>
                  <a:schemeClr val="bg1"/>
                </a:solidFill>
                <a:latin typeface="Arial"/>
                <a:cs typeface="Arial"/>
              </a:rPr>
              <a:t>members</a:t>
            </a:r>
            <a:r>
              <a:rPr lang="pl-PL" sz="2800" dirty="0">
                <a:solidFill>
                  <a:schemeClr val="bg1"/>
                </a:solidFill>
                <a:latin typeface="Arial"/>
                <a:cs typeface="Arial"/>
              </a:rPr>
              <a:t> of </a:t>
            </a:r>
            <a:r>
              <a:rPr lang="pl-PL" sz="2800" dirty="0" err="1">
                <a:solidFill>
                  <a:schemeClr val="bg1"/>
                </a:solidFill>
                <a:latin typeface="Arial"/>
                <a:cs typeface="Arial"/>
              </a:rPr>
              <a:t>Polish</a:t>
            </a:r>
            <a:r>
              <a:rPr lang="pl-PL" sz="2800" dirty="0">
                <a:solidFill>
                  <a:schemeClr val="bg1"/>
                </a:solidFill>
                <a:latin typeface="Arial"/>
                <a:cs typeface="Arial"/>
              </a:rPr>
              <a:t> </a:t>
            </a:r>
            <a:r>
              <a:rPr lang="pl-PL" sz="2800" dirty="0" err="1">
                <a:solidFill>
                  <a:schemeClr val="bg1"/>
                </a:solidFill>
                <a:latin typeface="Arial"/>
                <a:cs typeface="Arial"/>
              </a:rPr>
              <a:t>Association</a:t>
            </a:r>
            <a:r>
              <a:rPr lang="pl-PL" sz="2800" dirty="0">
                <a:solidFill>
                  <a:schemeClr val="bg1"/>
                </a:solidFill>
                <a:latin typeface="Arial"/>
                <a:cs typeface="Arial"/>
              </a:rPr>
              <a:t> for </a:t>
            </a:r>
            <a:r>
              <a:rPr lang="pl-PL" sz="2800" dirty="0" err="1">
                <a:solidFill>
                  <a:schemeClr val="bg1"/>
                </a:solidFill>
                <a:latin typeface="Arial"/>
                <a:cs typeface="Arial"/>
              </a:rPr>
              <a:t>Atopic</a:t>
            </a:r>
            <a:r>
              <a:rPr lang="pl-PL" sz="2800" dirty="0">
                <a:solidFill>
                  <a:schemeClr val="bg1"/>
                </a:solidFill>
                <a:latin typeface="Arial"/>
                <a:cs typeface="Arial"/>
              </a:rPr>
              <a:t> </a:t>
            </a:r>
            <a:r>
              <a:rPr lang="pl-PL" sz="2800" dirty="0" err="1">
                <a:solidFill>
                  <a:schemeClr val="bg1"/>
                </a:solidFill>
                <a:latin typeface="Arial"/>
                <a:cs typeface="Arial"/>
              </a:rPr>
              <a:t>Dermatitis</a:t>
            </a:r>
            <a:r>
              <a:rPr lang="pl-PL" sz="2800" dirty="0">
                <a:solidFill>
                  <a:schemeClr val="bg1"/>
                </a:solidFill>
                <a:latin typeface="Arial"/>
                <a:cs typeface="Arial"/>
              </a:rPr>
              <a:t>) </a:t>
            </a:r>
            <a:r>
              <a:rPr lang="pl-PL" sz="2800" dirty="0" err="1">
                <a:solidFill>
                  <a:schemeClr val="bg1"/>
                </a:solidFill>
                <a:latin typeface="Arial"/>
                <a:cs typeface="Arial"/>
              </a:rPr>
              <a:t>who</a:t>
            </a:r>
            <a:r>
              <a:rPr lang="pl-PL" sz="2800" dirty="0">
                <a:solidFill>
                  <a:schemeClr val="bg1"/>
                </a:solidFill>
                <a:latin typeface="Arial"/>
                <a:cs typeface="Arial"/>
              </a:rPr>
              <a:t> </a:t>
            </a:r>
            <a:r>
              <a:rPr lang="pl-PL" sz="2800" dirty="0" err="1">
                <a:solidFill>
                  <a:schemeClr val="bg1"/>
                </a:solidFill>
                <a:latin typeface="Arial"/>
                <a:cs typeface="Arial"/>
              </a:rPr>
              <a:t>assesed</a:t>
            </a:r>
            <a:r>
              <a:rPr lang="pl-PL" sz="2800" dirty="0">
                <a:solidFill>
                  <a:schemeClr val="bg1"/>
                </a:solidFill>
                <a:latin typeface="Arial"/>
                <a:cs typeface="Arial"/>
              </a:rPr>
              <a:t> </a:t>
            </a:r>
            <a:r>
              <a:rPr lang="pl-PL" sz="2800" dirty="0" err="1">
                <a:solidFill>
                  <a:schemeClr val="bg1"/>
                </a:solidFill>
                <a:latin typeface="Arial"/>
                <a:cs typeface="Arial"/>
              </a:rPr>
              <a:t>efficacy</a:t>
            </a:r>
            <a:r>
              <a:rPr lang="pl-PL" sz="2800" dirty="0">
                <a:solidFill>
                  <a:schemeClr val="bg1"/>
                </a:solidFill>
                <a:latin typeface="Arial"/>
                <a:cs typeface="Arial"/>
              </a:rPr>
              <a:t> of </a:t>
            </a:r>
            <a:r>
              <a:rPr lang="pl-PL" sz="2800" dirty="0" err="1">
                <a:solidFill>
                  <a:schemeClr val="bg1"/>
                </a:solidFill>
                <a:latin typeface="Arial"/>
                <a:cs typeface="Arial"/>
              </a:rPr>
              <a:t>Emollinet</a:t>
            </a:r>
            <a:r>
              <a:rPr lang="pl-PL" sz="2800" dirty="0">
                <a:solidFill>
                  <a:schemeClr val="bg1"/>
                </a:solidFill>
                <a:latin typeface="Arial"/>
                <a:cs typeface="Arial"/>
              </a:rPr>
              <a:t> Plus </a:t>
            </a:r>
            <a:r>
              <a:rPr lang="pl-PL" sz="2800" dirty="0" err="1">
                <a:solidFill>
                  <a:schemeClr val="bg1"/>
                </a:solidFill>
                <a:latin typeface="Arial"/>
                <a:cs typeface="Arial"/>
              </a:rPr>
              <a:t>Cream</a:t>
            </a:r>
            <a:r>
              <a:rPr lang="pl-PL" sz="2800" dirty="0">
                <a:solidFill>
                  <a:schemeClr val="bg1"/>
                </a:solidFill>
                <a:latin typeface="Arial"/>
                <a:cs typeface="Arial"/>
              </a:rPr>
              <a:t> 16926 by </a:t>
            </a:r>
            <a:r>
              <a:rPr lang="pl-PL" sz="2800" dirty="0" err="1">
                <a:solidFill>
                  <a:schemeClr val="bg1"/>
                </a:solidFill>
                <a:latin typeface="Arial"/>
                <a:cs typeface="Arial"/>
              </a:rPr>
              <a:t>completing</a:t>
            </a:r>
            <a:r>
              <a:rPr lang="pl-PL" sz="2800" dirty="0">
                <a:solidFill>
                  <a:schemeClr val="bg1"/>
                </a:solidFill>
                <a:latin typeface="Arial"/>
                <a:cs typeface="Arial"/>
              </a:rPr>
              <a:t> the </a:t>
            </a:r>
            <a:r>
              <a:rPr lang="pl-PL" sz="2800" dirty="0" err="1">
                <a:solidFill>
                  <a:schemeClr val="bg1"/>
                </a:solidFill>
                <a:latin typeface="Arial"/>
                <a:cs typeface="Arial"/>
              </a:rPr>
              <a:t>questionnaire</a:t>
            </a:r>
            <a:r>
              <a:rPr lang="pl-PL" sz="2800" dirty="0">
                <a:solidFill>
                  <a:schemeClr val="bg1"/>
                </a:solidFill>
                <a:latin typeface="Arial"/>
                <a:cs typeface="Arial"/>
              </a:rPr>
              <a:t>. </a:t>
            </a:r>
            <a:r>
              <a:rPr lang="pl-PL" sz="2800" dirty="0" err="1">
                <a:solidFill>
                  <a:schemeClr val="bg1"/>
                </a:solidFill>
                <a:latin typeface="Arial"/>
                <a:cs typeface="Arial"/>
              </a:rPr>
              <a:t>Following</a:t>
            </a:r>
            <a:r>
              <a:rPr lang="pl-PL" sz="2800" dirty="0">
                <a:solidFill>
                  <a:schemeClr val="bg1"/>
                </a:solidFill>
                <a:latin typeface="Arial"/>
                <a:cs typeface="Arial"/>
              </a:rPr>
              <a:t> </a:t>
            </a:r>
            <a:r>
              <a:rPr lang="pl-PL" sz="2800" dirty="0" err="1">
                <a:solidFill>
                  <a:schemeClr val="bg1"/>
                </a:solidFill>
                <a:latin typeface="Arial"/>
                <a:cs typeface="Arial"/>
              </a:rPr>
              <a:t>study</a:t>
            </a:r>
            <a:r>
              <a:rPr lang="pl-PL" sz="2800" dirty="0">
                <a:solidFill>
                  <a:schemeClr val="bg1"/>
                </a:solidFill>
                <a:latin typeface="Arial"/>
                <a:cs typeface="Arial"/>
              </a:rPr>
              <a:t> </a:t>
            </a:r>
            <a:r>
              <a:rPr lang="pl-PL" sz="2800" dirty="0" err="1">
                <a:solidFill>
                  <a:schemeClr val="bg1"/>
                </a:solidFill>
                <a:latin typeface="Arial"/>
                <a:cs typeface="Arial"/>
              </a:rPr>
              <a:t>is</a:t>
            </a:r>
            <a:r>
              <a:rPr lang="pl-PL" sz="2800" dirty="0">
                <a:solidFill>
                  <a:schemeClr val="bg1"/>
                </a:solidFill>
                <a:latin typeface="Arial"/>
                <a:cs typeface="Arial"/>
              </a:rPr>
              <a:t> a post-marketing </a:t>
            </a:r>
            <a:r>
              <a:rPr lang="pl-PL" sz="2800" dirty="0" err="1">
                <a:solidFill>
                  <a:schemeClr val="bg1"/>
                </a:solidFill>
                <a:latin typeface="Arial"/>
                <a:cs typeface="Arial"/>
              </a:rPr>
              <a:t>questionnaire</a:t>
            </a:r>
            <a:r>
              <a:rPr lang="pl-PL" sz="2800" dirty="0">
                <a:solidFill>
                  <a:schemeClr val="bg1"/>
                </a:solidFill>
                <a:latin typeface="Arial"/>
                <a:cs typeface="Arial"/>
              </a:rPr>
              <a:t>, not a post-market </a:t>
            </a:r>
            <a:r>
              <a:rPr lang="pl-PL" sz="2800" dirty="0" err="1">
                <a:solidFill>
                  <a:schemeClr val="bg1"/>
                </a:solidFill>
                <a:latin typeface="Arial"/>
                <a:cs typeface="Arial"/>
              </a:rPr>
              <a:t>clinical</a:t>
            </a:r>
            <a:r>
              <a:rPr lang="pl-PL" sz="2800" dirty="0">
                <a:solidFill>
                  <a:schemeClr val="bg1"/>
                </a:solidFill>
                <a:latin typeface="Arial"/>
                <a:cs typeface="Arial"/>
              </a:rPr>
              <a:t> </a:t>
            </a:r>
            <a:r>
              <a:rPr lang="pl-PL" sz="2800" dirty="0" err="1">
                <a:solidFill>
                  <a:schemeClr val="bg1"/>
                </a:solidFill>
                <a:latin typeface="Arial"/>
                <a:cs typeface="Arial"/>
              </a:rPr>
              <a:t>follow-up</a:t>
            </a:r>
            <a:r>
              <a:rPr lang="pl-PL" sz="2800" dirty="0">
                <a:solidFill>
                  <a:schemeClr val="bg1"/>
                </a:solidFill>
                <a:latin typeface="Arial"/>
                <a:cs typeface="Arial"/>
              </a:rPr>
              <a:t> </a:t>
            </a:r>
            <a:r>
              <a:rPr lang="pl-PL" sz="2800" dirty="0" err="1">
                <a:solidFill>
                  <a:schemeClr val="bg1"/>
                </a:solidFill>
                <a:latin typeface="Arial"/>
                <a:cs typeface="Arial"/>
              </a:rPr>
              <a:t>investigation</a:t>
            </a:r>
            <a:r>
              <a:rPr lang="pl-PL" sz="2800" dirty="0">
                <a:solidFill>
                  <a:schemeClr val="bg1"/>
                </a:solidFill>
                <a:latin typeface="Arial"/>
                <a:cs typeface="Arial"/>
              </a:rPr>
              <a:t> (European Union </a:t>
            </a:r>
            <a:r>
              <a:rPr lang="pl-PL" sz="2800" dirty="0" err="1">
                <a:solidFill>
                  <a:schemeClr val="bg1"/>
                </a:solidFill>
                <a:latin typeface="Arial"/>
                <a:cs typeface="Arial"/>
              </a:rPr>
              <a:t>Medical</a:t>
            </a:r>
            <a:r>
              <a:rPr lang="pl-PL" sz="2800" dirty="0">
                <a:solidFill>
                  <a:schemeClr val="bg1"/>
                </a:solidFill>
                <a:latin typeface="Arial"/>
                <a:cs typeface="Arial"/>
              </a:rPr>
              <a:t> Device </a:t>
            </a:r>
            <a:r>
              <a:rPr lang="pl-PL" sz="2800" dirty="0" err="1">
                <a:solidFill>
                  <a:schemeClr val="bg1"/>
                </a:solidFill>
                <a:latin typeface="Arial"/>
                <a:cs typeface="Arial"/>
              </a:rPr>
              <a:t>Regulations</a:t>
            </a:r>
            <a:r>
              <a:rPr lang="pl-PL" sz="2800" dirty="0">
                <a:solidFill>
                  <a:schemeClr val="bg1"/>
                </a:solidFill>
                <a:latin typeface="Arial"/>
                <a:cs typeface="Arial"/>
              </a:rPr>
              <a:t> (MDR </a:t>
            </a:r>
            <a:r>
              <a:rPr lang="pl-PL" sz="2800" dirty="0" err="1">
                <a:solidFill>
                  <a:schemeClr val="bg1"/>
                </a:solidFill>
                <a:latin typeface="Arial"/>
                <a:cs typeface="Arial"/>
              </a:rPr>
              <a:t>Annex</a:t>
            </a:r>
            <a:r>
              <a:rPr lang="pl-PL" sz="2800" dirty="0">
                <a:solidFill>
                  <a:schemeClr val="bg1"/>
                </a:solidFill>
                <a:latin typeface="Arial"/>
                <a:cs typeface="Arial"/>
              </a:rPr>
              <a:t> XIV, Part B, </a:t>
            </a:r>
            <a:r>
              <a:rPr lang="pl-PL" sz="2800" dirty="0" err="1">
                <a:solidFill>
                  <a:schemeClr val="bg1"/>
                </a:solidFill>
                <a:latin typeface="Arial"/>
                <a:cs typeface="Arial"/>
              </a:rPr>
              <a:t>Section</a:t>
            </a:r>
            <a:r>
              <a:rPr lang="pl-PL" sz="2800" dirty="0">
                <a:solidFill>
                  <a:schemeClr val="bg1"/>
                </a:solidFill>
                <a:latin typeface="Arial"/>
                <a:cs typeface="Arial"/>
              </a:rPr>
              <a:t> 6.2).</a:t>
            </a:r>
            <a:endParaRPr lang="pl-PL" sz="2800" dirty="0">
              <a:solidFill>
                <a:schemeClr val="bg1"/>
              </a:solidFill>
            </a:endParaRPr>
          </a:p>
        </p:txBody>
      </p:sp>
      <p:grpSp>
        <p:nvGrpSpPr>
          <p:cNvPr id="30" name="Grupo 67">
            <a:extLst>
              <a:ext uri="{FF2B5EF4-FFF2-40B4-BE49-F238E27FC236}">
                <a16:creationId xmlns:a16="http://schemas.microsoft.com/office/drawing/2014/main" id="{632711BD-D2F2-BA8A-06BF-A2E51791A86F}"/>
              </a:ext>
            </a:extLst>
          </p:cNvPr>
          <p:cNvGrpSpPr/>
          <p:nvPr/>
        </p:nvGrpSpPr>
        <p:grpSpPr>
          <a:xfrm>
            <a:off x="27928652" y="12122616"/>
            <a:ext cx="14336995" cy="17677887"/>
            <a:chOff x="15416206" y="11575512"/>
            <a:chExt cx="7631698" cy="25227905"/>
          </a:xfrm>
        </p:grpSpPr>
        <p:sp>
          <p:nvSpPr>
            <p:cNvPr id="31" name="Rectângulo 52">
              <a:extLst>
                <a:ext uri="{FF2B5EF4-FFF2-40B4-BE49-F238E27FC236}">
                  <a16:creationId xmlns:a16="http://schemas.microsoft.com/office/drawing/2014/main" id="{C1EB26CE-7CDB-D564-F612-01122994321F}"/>
                </a:ext>
              </a:extLst>
            </p:cNvPr>
            <p:cNvSpPr/>
            <p:nvPr/>
          </p:nvSpPr>
          <p:spPr>
            <a:xfrm>
              <a:off x="15416207" y="12893183"/>
              <a:ext cx="7631697" cy="23910234"/>
            </a:xfrm>
            <a:prstGeom prst="rect">
              <a:avLst/>
            </a:prstGeom>
            <a:solidFill>
              <a:srgbClr val="E2E1EB"/>
            </a:solidFill>
            <a:ln>
              <a:solidFill>
                <a:srgbClr val="BF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956" dirty="0"/>
            </a:p>
          </p:txBody>
        </p:sp>
        <p:sp>
          <p:nvSpPr>
            <p:cNvPr id="32" name="CaixaDeTexto 54">
              <a:extLst>
                <a:ext uri="{FF2B5EF4-FFF2-40B4-BE49-F238E27FC236}">
                  <a16:creationId xmlns:a16="http://schemas.microsoft.com/office/drawing/2014/main" id="{E81F7258-3697-39DC-1901-D6BF1A653EE2}"/>
                </a:ext>
              </a:extLst>
            </p:cNvPr>
            <p:cNvSpPr txBox="1"/>
            <p:nvPr/>
          </p:nvSpPr>
          <p:spPr>
            <a:xfrm>
              <a:off x="15416206" y="11575512"/>
              <a:ext cx="5992417" cy="1317672"/>
            </a:xfrm>
            <a:prstGeom prst="rect">
              <a:avLst/>
            </a:prstGeom>
            <a:solidFill>
              <a:srgbClr val="4B4582"/>
            </a:solidFill>
            <a:ln>
              <a:solidFill>
                <a:srgbClr val="BFBBDB"/>
              </a:solidFill>
            </a:ln>
          </p:spPr>
          <p:txBody>
            <a:bodyPr wrap="square" rtlCol="0">
              <a:spAutoFit/>
            </a:bodyPr>
            <a:lstStyle/>
            <a:p>
              <a:pPr algn="ctr"/>
              <a:r>
                <a:rPr lang="pl-PL" sz="5400" b="1" dirty="0" err="1"/>
                <a:t>Results</a:t>
              </a:r>
              <a:r>
                <a:rPr lang="pl-PL" sz="5400" b="1" dirty="0"/>
                <a:t> – </a:t>
              </a:r>
              <a:r>
                <a:rPr lang="pl-PL" sz="5400" b="1" i="1" dirty="0"/>
                <a:t>in vivo </a:t>
              </a:r>
              <a:r>
                <a:rPr lang="pl-PL" sz="5400" b="1" dirty="0" err="1"/>
                <a:t>efficacy</a:t>
              </a:r>
              <a:endParaRPr lang="en-US" sz="5400" b="1" dirty="0"/>
            </a:p>
          </p:txBody>
        </p:sp>
      </p:grpSp>
      <p:sp>
        <p:nvSpPr>
          <p:cNvPr id="15" name="Prostokąt 14">
            <a:extLst>
              <a:ext uri="{FF2B5EF4-FFF2-40B4-BE49-F238E27FC236}">
                <a16:creationId xmlns:a16="http://schemas.microsoft.com/office/drawing/2014/main" id="{C38CCE11-810A-D494-4428-3FAE7981BD8F}"/>
              </a:ext>
            </a:extLst>
          </p:cNvPr>
          <p:cNvSpPr/>
          <p:nvPr/>
        </p:nvSpPr>
        <p:spPr>
          <a:xfrm>
            <a:off x="11923184" y="18617534"/>
            <a:ext cx="8178555" cy="1631216"/>
          </a:xfrm>
          <a:prstGeom prst="rect">
            <a:avLst/>
          </a:prstGeom>
        </p:spPr>
        <p:txBody>
          <a:bodyPr wrap="square">
            <a:spAutoFit/>
          </a:bodyPr>
          <a:lstStyle/>
          <a:p>
            <a:pPr algn="just"/>
            <a:r>
              <a:rPr lang="en-US" sz="2000" b="1" dirty="0">
                <a:solidFill>
                  <a:schemeClr val="bg1"/>
                </a:solidFill>
                <a:latin typeface="Arial "/>
              </a:rPr>
              <a:t>Figure </a:t>
            </a:r>
            <a:r>
              <a:rPr lang="pl-PL" sz="2000" b="1" dirty="0">
                <a:solidFill>
                  <a:schemeClr val="bg1"/>
                </a:solidFill>
                <a:latin typeface="Arial "/>
              </a:rPr>
              <a:t>1</a:t>
            </a:r>
            <a:r>
              <a:rPr lang="en-US" sz="2000" b="1" dirty="0">
                <a:solidFill>
                  <a:schemeClr val="bg1"/>
                </a:solidFill>
                <a:latin typeface="Arial "/>
              </a:rPr>
              <a:t>. </a:t>
            </a:r>
            <a:r>
              <a:rPr lang="en-US" sz="2000" dirty="0">
                <a:solidFill>
                  <a:schemeClr val="bg1"/>
                </a:solidFill>
                <a:latin typeface="Arial "/>
              </a:rPr>
              <a:t>Cytotoxicity of </a:t>
            </a:r>
            <a:r>
              <a:rPr lang="pl-PL" sz="2000" dirty="0">
                <a:solidFill>
                  <a:schemeClr val="bg1"/>
                </a:solidFill>
                <a:latin typeface="Arial "/>
              </a:rPr>
              <a:t>16926 </a:t>
            </a:r>
            <a:r>
              <a:rPr lang="pl-PL" sz="2000" dirty="0" err="1">
                <a:solidFill>
                  <a:schemeClr val="bg1"/>
                </a:solidFill>
                <a:latin typeface="Arial "/>
              </a:rPr>
              <a:t>Emollient</a:t>
            </a:r>
            <a:r>
              <a:rPr lang="pl-PL" sz="2000" dirty="0">
                <a:solidFill>
                  <a:schemeClr val="bg1"/>
                </a:solidFill>
                <a:latin typeface="Arial "/>
              </a:rPr>
              <a:t> Plus </a:t>
            </a:r>
            <a:r>
              <a:rPr lang="pl-PL" sz="2000" dirty="0" err="1">
                <a:solidFill>
                  <a:schemeClr val="bg1"/>
                </a:solidFill>
                <a:latin typeface="Arial "/>
              </a:rPr>
              <a:t>cream</a:t>
            </a:r>
            <a:r>
              <a:rPr lang="pl-PL" sz="2000" dirty="0">
                <a:solidFill>
                  <a:schemeClr val="bg1"/>
                </a:solidFill>
                <a:latin typeface="Arial "/>
              </a:rPr>
              <a:t> </a:t>
            </a:r>
            <a:r>
              <a:rPr lang="en-US" sz="2000" dirty="0">
                <a:solidFill>
                  <a:schemeClr val="bg1"/>
                </a:solidFill>
                <a:latin typeface="Arial "/>
              </a:rPr>
              <a:t>on L929 cells. Viability &lt;70% of the control –</a:t>
            </a:r>
            <a:r>
              <a:rPr lang="pl-PL" sz="2000" dirty="0">
                <a:solidFill>
                  <a:schemeClr val="bg1"/>
                </a:solidFill>
                <a:latin typeface="Arial "/>
              </a:rPr>
              <a:t> </a:t>
            </a:r>
            <a:r>
              <a:rPr lang="en-US" sz="2000" dirty="0">
                <a:solidFill>
                  <a:schemeClr val="bg1"/>
                </a:solidFill>
                <a:latin typeface="Arial "/>
              </a:rPr>
              <a:t>cytotoxic</a:t>
            </a:r>
            <a:r>
              <a:rPr lang="pl-PL" sz="2000" dirty="0">
                <a:solidFill>
                  <a:schemeClr val="bg1"/>
                </a:solidFill>
                <a:latin typeface="Arial "/>
              </a:rPr>
              <a:t> </a:t>
            </a:r>
            <a:r>
              <a:rPr lang="en-US" sz="2000" dirty="0">
                <a:solidFill>
                  <a:schemeClr val="bg1"/>
                </a:solidFill>
                <a:latin typeface="Arial "/>
              </a:rPr>
              <a:t>potential. </a:t>
            </a:r>
            <a:r>
              <a:rPr lang="pl-PL" sz="2000" dirty="0">
                <a:solidFill>
                  <a:schemeClr val="bg1"/>
                </a:solidFill>
                <a:latin typeface="Arial "/>
              </a:rPr>
              <a:t> </a:t>
            </a:r>
            <a:r>
              <a:rPr lang="en-US" sz="2000" dirty="0">
                <a:solidFill>
                  <a:schemeClr val="bg1"/>
                </a:solidFill>
                <a:latin typeface="Arial "/>
              </a:rPr>
              <a:t>Ref – </a:t>
            </a:r>
            <a:r>
              <a:rPr lang="pl-PL" sz="2000" dirty="0">
                <a:solidFill>
                  <a:schemeClr val="bg1"/>
                </a:solidFill>
                <a:latin typeface="Arial "/>
              </a:rPr>
              <a:t>0,</a:t>
            </a:r>
            <a:r>
              <a:rPr lang="en-US" sz="2000" dirty="0">
                <a:solidFill>
                  <a:schemeClr val="bg1"/>
                </a:solidFill>
                <a:latin typeface="Arial "/>
              </a:rPr>
              <a:t>5% SDS. </a:t>
            </a:r>
            <a:endParaRPr lang="pl-PL" sz="2000" dirty="0">
              <a:solidFill>
                <a:schemeClr val="bg1"/>
              </a:solidFill>
              <a:latin typeface="Arial "/>
            </a:endParaRPr>
          </a:p>
          <a:p>
            <a:pPr algn="just"/>
            <a:endParaRPr lang="pl-PL" sz="2000" b="1" dirty="0">
              <a:solidFill>
                <a:schemeClr val="bg1"/>
              </a:solidFill>
              <a:latin typeface="Arial "/>
            </a:endParaRPr>
          </a:p>
          <a:p>
            <a:pPr algn="just"/>
            <a:r>
              <a:rPr lang="en-US" sz="2000" b="1" dirty="0">
                <a:solidFill>
                  <a:schemeClr val="bg1"/>
                </a:solidFill>
                <a:latin typeface="Arial "/>
              </a:rPr>
              <a:t>The tested </a:t>
            </a:r>
            <a:r>
              <a:rPr lang="pl-PL" sz="2000" b="1" dirty="0" err="1">
                <a:solidFill>
                  <a:schemeClr val="bg1"/>
                </a:solidFill>
                <a:latin typeface="Arial "/>
              </a:rPr>
              <a:t>product</a:t>
            </a:r>
            <a:r>
              <a:rPr lang="en-US" sz="2000" b="1" dirty="0">
                <a:solidFill>
                  <a:schemeClr val="bg1"/>
                </a:solidFill>
                <a:latin typeface="Arial "/>
              </a:rPr>
              <a:t> w</a:t>
            </a:r>
            <a:r>
              <a:rPr lang="pl-PL" sz="2000" b="1" dirty="0">
                <a:solidFill>
                  <a:schemeClr val="bg1"/>
                </a:solidFill>
                <a:latin typeface="Arial "/>
              </a:rPr>
              <a:t>was</a:t>
            </a:r>
            <a:r>
              <a:rPr lang="en-US" sz="2000" b="1" dirty="0">
                <a:solidFill>
                  <a:schemeClr val="bg1"/>
                </a:solidFill>
                <a:latin typeface="Arial "/>
              </a:rPr>
              <a:t> non-cytotoxic </a:t>
            </a:r>
            <a:r>
              <a:rPr lang="en-US" sz="2000" dirty="0">
                <a:solidFill>
                  <a:schemeClr val="bg1"/>
                </a:solidFill>
                <a:latin typeface="Arial "/>
              </a:rPr>
              <a:t>at the concentration of at least </a:t>
            </a:r>
            <a:r>
              <a:rPr lang="pl-PL" sz="2000" dirty="0">
                <a:solidFill>
                  <a:schemeClr val="bg1"/>
                </a:solidFill>
                <a:latin typeface="Arial "/>
              </a:rPr>
              <a:t>and 0,01% </a:t>
            </a:r>
            <a:r>
              <a:rPr lang="en-US" sz="2000" dirty="0">
                <a:solidFill>
                  <a:schemeClr val="bg1"/>
                </a:solidFill>
                <a:latin typeface="Arial "/>
              </a:rPr>
              <a:t>(cells viability:</a:t>
            </a:r>
            <a:r>
              <a:rPr lang="pl-PL" sz="2000" dirty="0">
                <a:solidFill>
                  <a:schemeClr val="bg1"/>
                </a:solidFill>
                <a:latin typeface="Arial "/>
              </a:rPr>
              <a:t> 72,93</a:t>
            </a:r>
            <a:r>
              <a:rPr lang="en-US" sz="2000" dirty="0">
                <a:solidFill>
                  <a:schemeClr val="bg1"/>
                </a:solidFill>
                <a:latin typeface="Arial "/>
              </a:rPr>
              <a:t>%).</a:t>
            </a:r>
          </a:p>
        </p:txBody>
      </p:sp>
      <p:sp>
        <p:nvSpPr>
          <p:cNvPr id="16" name="Prostokąt 15">
            <a:extLst>
              <a:ext uri="{FF2B5EF4-FFF2-40B4-BE49-F238E27FC236}">
                <a16:creationId xmlns:a16="http://schemas.microsoft.com/office/drawing/2014/main" id="{A176DF04-F255-023A-5FF3-0BC9D904827F}"/>
              </a:ext>
            </a:extLst>
          </p:cNvPr>
          <p:cNvSpPr/>
          <p:nvPr/>
        </p:nvSpPr>
        <p:spPr>
          <a:xfrm>
            <a:off x="20570673" y="18447210"/>
            <a:ext cx="6863625" cy="2862322"/>
          </a:xfrm>
          <a:prstGeom prst="rect">
            <a:avLst/>
          </a:prstGeom>
        </p:spPr>
        <p:txBody>
          <a:bodyPr wrap="square">
            <a:spAutoFit/>
          </a:bodyPr>
          <a:lstStyle/>
          <a:p>
            <a:pPr algn="just"/>
            <a:r>
              <a:rPr lang="pl-PL" sz="2000" b="1" dirty="0" err="1">
                <a:solidFill>
                  <a:schemeClr val="bg1"/>
                </a:solidFill>
                <a:latin typeface="Arial "/>
              </a:rPr>
              <a:t>Figure</a:t>
            </a:r>
            <a:r>
              <a:rPr lang="pl-PL" sz="2000" b="1" dirty="0">
                <a:solidFill>
                  <a:schemeClr val="bg1"/>
                </a:solidFill>
                <a:latin typeface="Arial "/>
              </a:rPr>
              <a:t> 2. </a:t>
            </a:r>
            <a:r>
              <a:rPr lang="pl-PL" sz="2000" dirty="0">
                <a:solidFill>
                  <a:schemeClr val="bg1"/>
                </a:solidFill>
                <a:latin typeface="Arial "/>
              </a:rPr>
              <a:t>Skin </a:t>
            </a:r>
            <a:r>
              <a:rPr lang="pl-PL" sz="2000" dirty="0" err="1">
                <a:solidFill>
                  <a:schemeClr val="bg1"/>
                </a:solidFill>
                <a:latin typeface="Arial "/>
              </a:rPr>
              <a:t>irritation</a:t>
            </a:r>
            <a:r>
              <a:rPr lang="pl-PL" sz="2000" dirty="0">
                <a:solidFill>
                  <a:schemeClr val="bg1"/>
                </a:solidFill>
                <a:latin typeface="Arial "/>
              </a:rPr>
              <a:t> </a:t>
            </a:r>
            <a:r>
              <a:rPr lang="pl-PL" sz="2000" dirty="0" err="1">
                <a:solidFill>
                  <a:schemeClr val="bg1"/>
                </a:solidFill>
                <a:latin typeface="Arial "/>
              </a:rPr>
              <a:t>potential</a:t>
            </a:r>
            <a:r>
              <a:rPr lang="pl-PL" sz="2000" dirty="0">
                <a:solidFill>
                  <a:schemeClr val="bg1"/>
                </a:solidFill>
                <a:latin typeface="Arial "/>
              </a:rPr>
              <a:t> of 16926 on </a:t>
            </a:r>
            <a:r>
              <a:rPr lang="pl-PL" sz="2000" dirty="0" err="1">
                <a:solidFill>
                  <a:schemeClr val="bg1"/>
                </a:solidFill>
                <a:latin typeface="Arial "/>
              </a:rPr>
              <a:t>EpiDerm</a:t>
            </a:r>
            <a:r>
              <a:rPr lang="pl-PL" sz="2000" dirty="0">
                <a:solidFill>
                  <a:schemeClr val="bg1"/>
                </a:solidFill>
                <a:latin typeface="Arial "/>
              </a:rPr>
              <a:t> model. PC – 5% SDS – </a:t>
            </a:r>
            <a:r>
              <a:rPr lang="pl-PL" sz="2000" dirty="0" err="1">
                <a:solidFill>
                  <a:schemeClr val="bg1"/>
                </a:solidFill>
                <a:latin typeface="Arial "/>
              </a:rPr>
              <a:t>irritant</a:t>
            </a:r>
            <a:r>
              <a:rPr lang="pl-PL" sz="2000" dirty="0">
                <a:solidFill>
                  <a:schemeClr val="bg1"/>
                </a:solidFill>
                <a:latin typeface="Arial "/>
              </a:rPr>
              <a:t>. Ref 1- </a:t>
            </a:r>
            <a:r>
              <a:rPr lang="pl-PL" sz="2000" dirty="0" err="1">
                <a:solidFill>
                  <a:schemeClr val="bg1"/>
                </a:solidFill>
                <a:latin typeface="Arial "/>
              </a:rPr>
              <a:t>naphthalene</a:t>
            </a:r>
            <a:r>
              <a:rPr lang="pl-PL" sz="2000" dirty="0">
                <a:solidFill>
                  <a:schemeClr val="bg1"/>
                </a:solidFill>
                <a:latin typeface="Arial "/>
              </a:rPr>
              <a:t> </a:t>
            </a:r>
            <a:r>
              <a:rPr lang="pl-PL" sz="2000" dirty="0" err="1">
                <a:solidFill>
                  <a:schemeClr val="bg1"/>
                </a:solidFill>
                <a:latin typeface="Arial "/>
              </a:rPr>
              <a:t>acetic</a:t>
            </a:r>
            <a:r>
              <a:rPr lang="pl-PL" sz="2000" dirty="0">
                <a:solidFill>
                  <a:schemeClr val="bg1"/>
                </a:solidFill>
                <a:latin typeface="Arial "/>
              </a:rPr>
              <a:t> </a:t>
            </a:r>
            <a:r>
              <a:rPr lang="pl-PL" sz="2000" dirty="0" err="1">
                <a:solidFill>
                  <a:schemeClr val="bg1"/>
                </a:solidFill>
                <a:latin typeface="Arial "/>
              </a:rPr>
              <a:t>acid</a:t>
            </a:r>
            <a:r>
              <a:rPr lang="pl-PL" sz="2000" dirty="0">
                <a:solidFill>
                  <a:schemeClr val="bg1"/>
                </a:solidFill>
                <a:latin typeface="Arial "/>
              </a:rPr>
              <a:t> (CAS86-87-3) – non </a:t>
            </a:r>
            <a:r>
              <a:rPr lang="pl-PL" sz="2000" dirty="0" err="1">
                <a:solidFill>
                  <a:schemeClr val="bg1"/>
                </a:solidFill>
                <a:latin typeface="Arial "/>
              </a:rPr>
              <a:t>classified</a:t>
            </a:r>
            <a:r>
              <a:rPr lang="pl-PL" sz="2000" dirty="0">
                <a:solidFill>
                  <a:schemeClr val="bg1"/>
                </a:solidFill>
                <a:latin typeface="Arial "/>
              </a:rPr>
              <a:t> (non </a:t>
            </a:r>
            <a:r>
              <a:rPr lang="pl-PL" sz="2000" dirty="0" err="1">
                <a:solidFill>
                  <a:schemeClr val="bg1"/>
                </a:solidFill>
                <a:latin typeface="Arial "/>
              </a:rPr>
              <a:t>irritant</a:t>
            </a:r>
            <a:r>
              <a:rPr lang="pl-PL" sz="2000" dirty="0">
                <a:solidFill>
                  <a:schemeClr val="bg1"/>
                </a:solidFill>
                <a:latin typeface="Arial "/>
              </a:rPr>
              <a:t>). Ref 2 - </a:t>
            </a:r>
            <a:r>
              <a:rPr lang="pl-PL" sz="2000" dirty="0" err="1">
                <a:solidFill>
                  <a:schemeClr val="bg1"/>
                </a:solidFill>
                <a:latin typeface="Arial "/>
              </a:rPr>
              <a:t>cyclamen</a:t>
            </a:r>
            <a:r>
              <a:rPr lang="pl-PL" sz="2000" dirty="0">
                <a:solidFill>
                  <a:schemeClr val="bg1"/>
                </a:solidFill>
                <a:latin typeface="Arial "/>
              </a:rPr>
              <a:t> </a:t>
            </a:r>
            <a:r>
              <a:rPr lang="pl-PL" sz="2000" dirty="0" err="1">
                <a:solidFill>
                  <a:schemeClr val="bg1"/>
                </a:solidFill>
                <a:latin typeface="Arial "/>
              </a:rPr>
              <a:t>aldehyde</a:t>
            </a:r>
            <a:r>
              <a:rPr lang="pl-PL" sz="2000" dirty="0">
                <a:solidFill>
                  <a:schemeClr val="bg1"/>
                </a:solidFill>
                <a:latin typeface="Arial "/>
              </a:rPr>
              <a:t> (CAS 103-95-7) – </a:t>
            </a:r>
            <a:r>
              <a:rPr lang="pl-PL" sz="2000" dirty="0" err="1">
                <a:solidFill>
                  <a:schemeClr val="bg1"/>
                </a:solidFill>
                <a:latin typeface="Arial "/>
              </a:rPr>
              <a:t>classified</a:t>
            </a:r>
            <a:r>
              <a:rPr lang="pl-PL" sz="2000" dirty="0">
                <a:solidFill>
                  <a:schemeClr val="bg1"/>
                </a:solidFill>
                <a:latin typeface="Arial "/>
              </a:rPr>
              <a:t> (</a:t>
            </a:r>
            <a:r>
              <a:rPr lang="pl-PL" sz="2000" dirty="0" err="1">
                <a:solidFill>
                  <a:schemeClr val="bg1"/>
                </a:solidFill>
                <a:latin typeface="Arial "/>
              </a:rPr>
              <a:t>irritant</a:t>
            </a:r>
            <a:r>
              <a:rPr lang="pl-PL" sz="2000" dirty="0">
                <a:solidFill>
                  <a:schemeClr val="bg1"/>
                </a:solidFill>
                <a:latin typeface="Arial "/>
              </a:rPr>
              <a:t>, </a:t>
            </a:r>
            <a:r>
              <a:rPr lang="pl-PL" sz="2000" dirty="0" err="1">
                <a:solidFill>
                  <a:schemeClr val="bg1"/>
                </a:solidFill>
                <a:latin typeface="Arial "/>
              </a:rPr>
              <a:t>Cat</a:t>
            </a:r>
            <a:r>
              <a:rPr lang="pl-PL" sz="2000" dirty="0">
                <a:solidFill>
                  <a:schemeClr val="bg1"/>
                </a:solidFill>
                <a:latin typeface="Arial "/>
              </a:rPr>
              <a:t>. 2). </a:t>
            </a:r>
            <a:r>
              <a:rPr lang="pl-PL" sz="2000" dirty="0" err="1">
                <a:solidFill>
                  <a:schemeClr val="bg1"/>
                </a:solidFill>
                <a:latin typeface="Arial "/>
              </a:rPr>
              <a:t>Tissue</a:t>
            </a:r>
            <a:r>
              <a:rPr lang="pl-PL" sz="2000" dirty="0">
                <a:solidFill>
                  <a:schemeClr val="bg1"/>
                </a:solidFill>
                <a:latin typeface="Arial "/>
              </a:rPr>
              <a:t> </a:t>
            </a:r>
            <a:r>
              <a:rPr lang="pl-PL" sz="2000" dirty="0" err="1">
                <a:solidFill>
                  <a:schemeClr val="bg1"/>
                </a:solidFill>
                <a:latin typeface="Arial "/>
              </a:rPr>
              <a:t>viability</a:t>
            </a:r>
            <a:r>
              <a:rPr lang="pl-PL" sz="2000" dirty="0">
                <a:solidFill>
                  <a:schemeClr val="bg1"/>
                </a:solidFill>
                <a:latin typeface="Arial "/>
              </a:rPr>
              <a:t> ≤ 50% of the </a:t>
            </a:r>
            <a:r>
              <a:rPr lang="pl-PL" sz="2000" dirty="0" err="1">
                <a:solidFill>
                  <a:schemeClr val="bg1"/>
                </a:solidFill>
                <a:latin typeface="Arial "/>
              </a:rPr>
              <a:t>control</a:t>
            </a:r>
            <a:r>
              <a:rPr lang="pl-PL" sz="2000" dirty="0">
                <a:solidFill>
                  <a:schemeClr val="bg1"/>
                </a:solidFill>
                <a:latin typeface="Arial "/>
              </a:rPr>
              <a:t> (PBS) ─ </a:t>
            </a:r>
            <a:r>
              <a:rPr lang="pl-PL" sz="2000" dirty="0" err="1">
                <a:solidFill>
                  <a:schemeClr val="bg1"/>
                </a:solidFill>
                <a:latin typeface="Arial "/>
              </a:rPr>
              <a:t>irritant</a:t>
            </a:r>
            <a:r>
              <a:rPr lang="pl-PL" sz="2000" dirty="0">
                <a:solidFill>
                  <a:schemeClr val="bg1"/>
                </a:solidFill>
                <a:latin typeface="Arial "/>
              </a:rPr>
              <a:t>. </a:t>
            </a:r>
            <a:r>
              <a:rPr lang="pl-PL" sz="2000" dirty="0" err="1">
                <a:solidFill>
                  <a:schemeClr val="bg1"/>
                </a:solidFill>
                <a:latin typeface="Arial "/>
              </a:rPr>
              <a:t>Tissue</a:t>
            </a:r>
            <a:r>
              <a:rPr lang="pl-PL" sz="2000" dirty="0">
                <a:solidFill>
                  <a:schemeClr val="bg1"/>
                </a:solidFill>
                <a:latin typeface="Arial "/>
              </a:rPr>
              <a:t> </a:t>
            </a:r>
            <a:r>
              <a:rPr lang="pl-PL" sz="2000" dirty="0" err="1">
                <a:solidFill>
                  <a:schemeClr val="bg1"/>
                </a:solidFill>
                <a:latin typeface="Arial "/>
              </a:rPr>
              <a:t>viability</a:t>
            </a:r>
            <a:r>
              <a:rPr lang="pl-PL" sz="2000" dirty="0">
                <a:solidFill>
                  <a:schemeClr val="bg1"/>
                </a:solidFill>
                <a:latin typeface="Arial "/>
              </a:rPr>
              <a:t>  ≥ 50% of the </a:t>
            </a:r>
            <a:r>
              <a:rPr lang="pl-PL" sz="2000" dirty="0" err="1">
                <a:solidFill>
                  <a:schemeClr val="bg1"/>
                </a:solidFill>
                <a:latin typeface="Arial "/>
              </a:rPr>
              <a:t>control</a:t>
            </a:r>
            <a:r>
              <a:rPr lang="pl-PL" sz="2000" dirty="0">
                <a:solidFill>
                  <a:schemeClr val="bg1"/>
                </a:solidFill>
                <a:latin typeface="Arial "/>
              </a:rPr>
              <a:t> ─ non-</a:t>
            </a:r>
            <a:r>
              <a:rPr lang="pl-PL" sz="2000" dirty="0" err="1">
                <a:solidFill>
                  <a:schemeClr val="bg1"/>
                </a:solidFill>
                <a:latin typeface="Arial "/>
              </a:rPr>
              <a:t>irritant</a:t>
            </a:r>
            <a:r>
              <a:rPr lang="pl-PL" sz="2000" dirty="0">
                <a:solidFill>
                  <a:schemeClr val="bg1"/>
                </a:solidFill>
                <a:latin typeface="Arial "/>
              </a:rPr>
              <a:t>. </a:t>
            </a:r>
          </a:p>
          <a:p>
            <a:pPr algn="just"/>
            <a:endParaRPr lang="pl-PL" sz="2000" b="1" dirty="0">
              <a:solidFill>
                <a:schemeClr val="bg1"/>
              </a:solidFill>
              <a:latin typeface="Arial "/>
            </a:endParaRPr>
          </a:p>
          <a:p>
            <a:pPr algn="just"/>
            <a:r>
              <a:rPr lang="pl-PL" sz="2000" b="1" dirty="0">
                <a:solidFill>
                  <a:schemeClr val="bg1"/>
                </a:solidFill>
                <a:latin typeface="Arial "/>
              </a:rPr>
              <a:t>The </a:t>
            </a:r>
            <a:r>
              <a:rPr lang="pl-PL" sz="2000" b="1" dirty="0" err="1">
                <a:solidFill>
                  <a:schemeClr val="bg1"/>
                </a:solidFill>
                <a:latin typeface="Arial "/>
              </a:rPr>
              <a:t>study</a:t>
            </a:r>
            <a:r>
              <a:rPr lang="pl-PL" sz="2000" b="1" dirty="0">
                <a:solidFill>
                  <a:schemeClr val="bg1"/>
                </a:solidFill>
                <a:latin typeface="Arial "/>
              </a:rPr>
              <a:t> </a:t>
            </a:r>
            <a:r>
              <a:rPr lang="pl-PL" sz="2000" b="1" dirty="0" err="1">
                <a:solidFill>
                  <a:schemeClr val="bg1"/>
                </a:solidFill>
                <a:latin typeface="Arial "/>
              </a:rPr>
              <a:t>product</a:t>
            </a:r>
            <a:r>
              <a:rPr lang="pl-PL" sz="2000" b="1" dirty="0">
                <a:solidFill>
                  <a:schemeClr val="bg1"/>
                </a:solidFill>
                <a:latin typeface="Arial "/>
              </a:rPr>
              <a:t> </a:t>
            </a:r>
            <a:r>
              <a:rPr lang="pl-PL" sz="2000" b="1" dirty="0" err="1">
                <a:solidFill>
                  <a:schemeClr val="bg1"/>
                </a:solidFill>
                <a:latin typeface="Arial "/>
              </a:rPr>
              <a:t>is</a:t>
            </a:r>
            <a:r>
              <a:rPr lang="pl-PL" sz="2000" b="1" dirty="0">
                <a:solidFill>
                  <a:schemeClr val="bg1"/>
                </a:solidFill>
                <a:latin typeface="Arial "/>
              </a:rPr>
              <a:t> non-</a:t>
            </a:r>
            <a:r>
              <a:rPr lang="pl-PL" sz="2000" b="1" dirty="0" err="1">
                <a:solidFill>
                  <a:schemeClr val="bg1"/>
                </a:solidFill>
                <a:latin typeface="Arial "/>
              </a:rPr>
              <a:t>irritating</a:t>
            </a:r>
            <a:r>
              <a:rPr lang="pl-PL" sz="2000" b="1" dirty="0">
                <a:solidFill>
                  <a:schemeClr val="bg1"/>
                </a:solidFill>
                <a:latin typeface="Arial "/>
              </a:rPr>
              <a:t> (</a:t>
            </a:r>
            <a:r>
              <a:rPr lang="pl-PL" sz="2000" b="1" dirty="0" err="1">
                <a:solidFill>
                  <a:schemeClr val="bg1"/>
                </a:solidFill>
                <a:latin typeface="Arial "/>
              </a:rPr>
              <a:t>tissue</a:t>
            </a:r>
            <a:r>
              <a:rPr lang="pl-PL" sz="2000" b="1" dirty="0">
                <a:solidFill>
                  <a:schemeClr val="bg1"/>
                </a:solidFill>
                <a:latin typeface="Arial "/>
              </a:rPr>
              <a:t> </a:t>
            </a:r>
            <a:r>
              <a:rPr lang="pl-PL" sz="2000" b="1" dirty="0" err="1">
                <a:solidFill>
                  <a:schemeClr val="bg1"/>
                </a:solidFill>
                <a:latin typeface="Arial "/>
              </a:rPr>
              <a:t>viability</a:t>
            </a:r>
            <a:r>
              <a:rPr lang="pl-PL" sz="2000" b="1" dirty="0">
                <a:solidFill>
                  <a:schemeClr val="bg1"/>
                </a:solidFill>
                <a:latin typeface="Arial "/>
              </a:rPr>
              <a:t> – 96,2%).</a:t>
            </a:r>
          </a:p>
        </p:txBody>
      </p:sp>
      <p:graphicFrame>
        <p:nvGraphicFramePr>
          <p:cNvPr id="7" name="Wykres 6">
            <a:extLst>
              <a:ext uri="{FF2B5EF4-FFF2-40B4-BE49-F238E27FC236}">
                <a16:creationId xmlns:a16="http://schemas.microsoft.com/office/drawing/2014/main" id="{4C287E1E-D417-36B2-3C72-6E14D36EDEFE}"/>
              </a:ext>
            </a:extLst>
          </p:cNvPr>
          <p:cNvGraphicFramePr>
            <a:graphicFrameLocks/>
          </p:cNvGraphicFramePr>
          <p:nvPr>
            <p:extLst>
              <p:ext uri="{D42A27DB-BD31-4B8C-83A1-F6EECF244321}">
                <p14:modId xmlns:p14="http://schemas.microsoft.com/office/powerpoint/2010/main" val="4025963076"/>
              </p:ext>
            </p:extLst>
          </p:nvPr>
        </p:nvGraphicFramePr>
        <p:xfrm>
          <a:off x="11923184" y="14815520"/>
          <a:ext cx="8134079" cy="39059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Wykres 10">
            <a:extLst>
              <a:ext uri="{FF2B5EF4-FFF2-40B4-BE49-F238E27FC236}">
                <a16:creationId xmlns:a16="http://schemas.microsoft.com/office/drawing/2014/main" id="{4CF8855D-79CD-1344-D6C4-A4584CD2A7DC}"/>
              </a:ext>
            </a:extLst>
          </p:cNvPr>
          <p:cNvGraphicFramePr>
            <a:graphicFrameLocks/>
          </p:cNvGraphicFramePr>
          <p:nvPr>
            <p:extLst>
              <p:ext uri="{D42A27DB-BD31-4B8C-83A1-F6EECF244321}">
                <p14:modId xmlns:p14="http://schemas.microsoft.com/office/powerpoint/2010/main" val="768825383"/>
              </p:ext>
            </p:extLst>
          </p:nvPr>
        </p:nvGraphicFramePr>
        <p:xfrm>
          <a:off x="20225374" y="14815520"/>
          <a:ext cx="7208924" cy="35911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Wykres 22">
            <a:extLst>
              <a:ext uri="{FF2B5EF4-FFF2-40B4-BE49-F238E27FC236}">
                <a16:creationId xmlns:a16="http://schemas.microsoft.com/office/drawing/2014/main" id="{F3E72C83-1379-4215-C7AD-37BE65D80B31}"/>
              </a:ext>
            </a:extLst>
          </p:cNvPr>
          <p:cNvGraphicFramePr/>
          <p:nvPr>
            <p:extLst>
              <p:ext uri="{D42A27DB-BD31-4B8C-83A1-F6EECF244321}">
                <p14:modId xmlns:p14="http://schemas.microsoft.com/office/powerpoint/2010/main" val="985386838"/>
              </p:ext>
            </p:extLst>
          </p:nvPr>
        </p:nvGraphicFramePr>
        <p:xfrm>
          <a:off x="28477495" y="13176734"/>
          <a:ext cx="5047958" cy="44780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Wykres 32">
            <a:extLst>
              <a:ext uri="{FF2B5EF4-FFF2-40B4-BE49-F238E27FC236}">
                <a16:creationId xmlns:a16="http://schemas.microsoft.com/office/drawing/2014/main" id="{4F2D3872-3D31-BE68-891E-02A3E6C8D3C8}"/>
              </a:ext>
            </a:extLst>
          </p:cNvPr>
          <p:cNvGraphicFramePr>
            <a:graphicFrameLocks/>
          </p:cNvGraphicFramePr>
          <p:nvPr>
            <p:extLst>
              <p:ext uri="{D42A27DB-BD31-4B8C-83A1-F6EECF244321}">
                <p14:modId xmlns:p14="http://schemas.microsoft.com/office/powerpoint/2010/main" val="2772987224"/>
              </p:ext>
            </p:extLst>
          </p:nvPr>
        </p:nvGraphicFramePr>
        <p:xfrm>
          <a:off x="11685709" y="23590587"/>
          <a:ext cx="5259915" cy="404786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4" name="Wykres 33">
            <a:extLst>
              <a:ext uri="{FF2B5EF4-FFF2-40B4-BE49-F238E27FC236}">
                <a16:creationId xmlns:a16="http://schemas.microsoft.com/office/drawing/2014/main" id="{974368CA-35BF-4254-81B7-984310C64505}"/>
              </a:ext>
            </a:extLst>
          </p:cNvPr>
          <p:cNvGraphicFramePr>
            <a:graphicFrameLocks/>
          </p:cNvGraphicFramePr>
          <p:nvPr>
            <p:extLst>
              <p:ext uri="{D42A27DB-BD31-4B8C-83A1-F6EECF244321}">
                <p14:modId xmlns:p14="http://schemas.microsoft.com/office/powerpoint/2010/main" val="2533038578"/>
              </p:ext>
            </p:extLst>
          </p:nvPr>
        </p:nvGraphicFramePr>
        <p:xfrm>
          <a:off x="17046204" y="23590587"/>
          <a:ext cx="4877850" cy="404786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5" name="Wykres 34">
            <a:extLst>
              <a:ext uri="{FF2B5EF4-FFF2-40B4-BE49-F238E27FC236}">
                <a16:creationId xmlns:a16="http://schemas.microsoft.com/office/drawing/2014/main" id="{C9A150EA-B071-48DF-A04E-CA3754F74A2A}"/>
              </a:ext>
            </a:extLst>
          </p:cNvPr>
          <p:cNvGraphicFramePr>
            <a:graphicFrameLocks/>
          </p:cNvGraphicFramePr>
          <p:nvPr>
            <p:extLst>
              <p:ext uri="{D42A27DB-BD31-4B8C-83A1-F6EECF244321}">
                <p14:modId xmlns:p14="http://schemas.microsoft.com/office/powerpoint/2010/main" val="1573814369"/>
              </p:ext>
            </p:extLst>
          </p:nvPr>
        </p:nvGraphicFramePr>
        <p:xfrm>
          <a:off x="22115195" y="23623723"/>
          <a:ext cx="5127051" cy="4047868"/>
        </p:xfrm>
        <a:graphic>
          <a:graphicData uri="http://schemas.openxmlformats.org/drawingml/2006/chart">
            <c:chart xmlns:c="http://schemas.openxmlformats.org/drawingml/2006/chart" xmlns:r="http://schemas.openxmlformats.org/officeDocument/2006/relationships" r:id="rId8"/>
          </a:graphicData>
        </a:graphic>
      </p:graphicFrame>
      <p:sp>
        <p:nvSpPr>
          <p:cNvPr id="37" name="Prostokąt 36">
            <a:extLst>
              <a:ext uri="{FF2B5EF4-FFF2-40B4-BE49-F238E27FC236}">
                <a16:creationId xmlns:a16="http://schemas.microsoft.com/office/drawing/2014/main" id="{04A8952D-8B29-5215-A581-73F252A270EC}"/>
              </a:ext>
            </a:extLst>
          </p:cNvPr>
          <p:cNvSpPr/>
          <p:nvPr/>
        </p:nvSpPr>
        <p:spPr>
          <a:xfrm>
            <a:off x="11884281" y="22223167"/>
            <a:ext cx="15408462" cy="830997"/>
          </a:xfrm>
          <a:prstGeom prst="rect">
            <a:avLst/>
          </a:prstGeom>
        </p:spPr>
        <p:txBody>
          <a:bodyPr wrap="square">
            <a:spAutoFit/>
          </a:bodyPr>
          <a:lstStyle/>
          <a:p>
            <a:pPr algn="just"/>
            <a:r>
              <a:rPr lang="en-US" sz="2400" b="1" dirty="0">
                <a:solidFill>
                  <a:srgbClr val="000000"/>
                </a:solidFill>
                <a:latin typeface="Arial "/>
              </a:rPr>
              <a:t>Flow cytometry showed no significant changes in concentration of IL-1 β</a:t>
            </a:r>
            <a:r>
              <a:rPr lang="pl-PL" sz="2400" b="1" dirty="0">
                <a:solidFill>
                  <a:srgbClr val="000000"/>
                </a:solidFill>
                <a:latin typeface="Arial "/>
              </a:rPr>
              <a:t>, </a:t>
            </a:r>
            <a:r>
              <a:rPr lang="en-US" sz="2400" b="1" dirty="0">
                <a:solidFill>
                  <a:srgbClr val="000000"/>
                </a:solidFill>
                <a:latin typeface="Arial "/>
              </a:rPr>
              <a:t>IL-8</a:t>
            </a:r>
            <a:r>
              <a:rPr lang="pl-PL" sz="2400" b="1" dirty="0">
                <a:solidFill>
                  <a:srgbClr val="000000"/>
                </a:solidFill>
                <a:latin typeface="Arial "/>
              </a:rPr>
              <a:t> and IL-6</a:t>
            </a:r>
            <a:r>
              <a:rPr lang="en-US" sz="2400" b="1" dirty="0">
                <a:solidFill>
                  <a:srgbClr val="000000"/>
                </a:solidFill>
                <a:latin typeface="Arial "/>
              </a:rPr>
              <a:t> in cell medium, after 1 h contact of </a:t>
            </a:r>
            <a:r>
              <a:rPr lang="pl-PL" sz="2400" b="1" dirty="0" err="1">
                <a:solidFill>
                  <a:srgbClr val="000000"/>
                </a:solidFill>
                <a:latin typeface="Arial "/>
              </a:rPr>
              <a:t>Emollient</a:t>
            </a:r>
            <a:r>
              <a:rPr lang="pl-PL" sz="2400" b="1" dirty="0">
                <a:solidFill>
                  <a:srgbClr val="000000"/>
                </a:solidFill>
                <a:latin typeface="Arial "/>
              </a:rPr>
              <a:t> Plus </a:t>
            </a:r>
            <a:r>
              <a:rPr lang="pl-PL" sz="2400" b="1" dirty="0" err="1">
                <a:solidFill>
                  <a:srgbClr val="000000"/>
                </a:solidFill>
                <a:latin typeface="Arial "/>
              </a:rPr>
              <a:t>Cream</a:t>
            </a:r>
            <a:r>
              <a:rPr lang="pl-PL" sz="2400" b="1" dirty="0">
                <a:solidFill>
                  <a:srgbClr val="000000"/>
                </a:solidFill>
                <a:latin typeface="Arial "/>
              </a:rPr>
              <a:t> 16926</a:t>
            </a:r>
            <a:r>
              <a:rPr lang="en-US" sz="2400" b="1" dirty="0">
                <a:solidFill>
                  <a:srgbClr val="000000"/>
                </a:solidFill>
                <a:latin typeface="Arial "/>
              </a:rPr>
              <a:t> with RHE. </a:t>
            </a:r>
          </a:p>
        </p:txBody>
      </p:sp>
      <p:sp>
        <p:nvSpPr>
          <p:cNvPr id="38" name="Prostokąt 37">
            <a:extLst>
              <a:ext uri="{FF2B5EF4-FFF2-40B4-BE49-F238E27FC236}">
                <a16:creationId xmlns:a16="http://schemas.microsoft.com/office/drawing/2014/main" id="{659A7491-6A06-E6A4-AECE-75CB350AC0AE}"/>
              </a:ext>
            </a:extLst>
          </p:cNvPr>
          <p:cNvSpPr/>
          <p:nvPr/>
        </p:nvSpPr>
        <p:spPr>
          <a:xfrm>
            <a:off x="11923184" y="27685666"/>
            <a:ext cx="15300889" cy="1200329"/>
          </a:xfrm>
          <a:prstGeom prst="rect">
            <a:avLst/>
          </a:prstGeom>
        </p:spPr>
        <p:txBody>
          <a:bodyPr wrap="square">
            <a:spAutoFit/>
          </a:bodyPr>
          <a:lstStyle/>
          <a:p>
            <a:pPr algn="just"/>
            <a:r>
              <a:rPr lang="pl-PL" sz="2400" b="1" dirty="0" err="1">
                <a:solidFill>
                  <a:srgbClr val="000000"/>
                </a:solidFill>
                <a:latin typeface="Arial Narrow" panose="020B0606020202030204" pitchFamily="34" charset="0"/>
              </a:rPr>
              <a:t>Figure</a:t>
            </a:r>
            <a:r>
              <a:rPr lang="pl-PL" sz="2400" b="1" dirty="0">
                <a:solidFill>
                  <a:srgbClr val="000000"/>
                </a:solidFill>
                <a:latin typeface="Arial Narrow" panose="020B0606020202030204" pitchFamily="34" charset="0"/>
              </a:rPr>
              <a:t> 3</a:t>
            </a:r>
            <a:r>
              <a:rPr lang="pl-PL" sz="2400" dirty="0">
                <a:solidFill>
                  <a:srgbClr val="000000"/>
                </a:solidFill>
                <a:latin typeface="Arial Narrow" panose="020B0606020202030204" pitchFamily="34" charset="0"/>
              </a:rPr>
              <a:t>. Skin </a:t>
            </a:r>
            <a:r>
              <a:rPr lang="pl-PL" sz="2400" dirty="0" err="1">
                <a:solidFill>
                  <a:srgbClr val="000000"/>
                </a:solidFill>
                <a:latin typeface="Arial Narrow" panose="020B0606020202030204" pitchFamily="34" charset="0"/>
              </a:rPr>
              <a:t>sensitisation</a:t>
            </a:r>
            <a:r>
              <a:rPr lang="pl-PL" sz="2400" dirty="0">
                <a:solidFill>
                  <a:srgbClr val="000000"/>
                </a:solidFill>
                <a:latin typeface="Arial Narrow" panose="020B0606020202030204" pitchFamily="34" charset="0"/>
              </a:rPr>
              <a:t> </a:t>
            </a:r>
            <a:r>
              <a:rPr lang="pl-PL" sz="2400" dirty="0" err="1">
                <a:solidFill>
                  <a:srgbClr val="000000"/>
                </a:solidFill>
                <a:latin typeface="Arial Narrow" panose="020B0606020202030204" pitchFamily="34" charset="0"/>
              </a:rPr>
              <a:t>potential</a:t>
            </a:r>
            <a:r>
              <a:rPr lang="pl-PL" sz="2400" dirty="0">
                <a:solidFill>
                  <a:srgbClr val="000000"/>
                </a:solidFill>
                <a:latin typeface="Arial Narrow" panose="020B0606020202030204" pitchFamily="34" charset="0"/>
              </a:rPr>
              <a:t> of </a:t>
            </a:r>
            <a:r>
              <a:rPr lang="pl-PL" sz="2400" dirty="0" err="1">
                <a:solidFill>
                  <a:srgbClr val="000000"/>
                </a:solidFill>
                <a:latin typeface="Arial Narrow" panose="020B0606020202030204" pitchFamily="34" charset="0"/>
              </a:rPr>
              <a:t>Emollient</a:t>
            </a:r>
            <a:r>
              <a:rPr lang="pl-PL" sz="2400" dirty="0">
                <a:solidFill>
                  <a:srgbClr val="000000"/>
                </a:solidFill>
                <a:latin typeface="Arial Narrow" panose="020B0606020202030204" pitchFamily="34" charset="0"/>
              </a:rPr>
              <a:t> Plus </a:t>
            </a:r>
            <a:r>
              <a:rPr lang="pl-PL" sz="2400" dirty="0" err="1">
                <a:solidFill>
                  <a:srgbClr val="000000"/>
                </a:solidFill>
                <a:latin typeface="Arial Narrow" panose="020B0606020202030204" pitchFamily="34" charset="0"/>
              </a:rPr>
              <a:t>Cream</a:t>
            </a:r>
            <a:r>
              <a:rPr lang="pl-PL" sz="2400" dirty="0">
                <a:solidFill>
                  <a:srgbClr val="000000"/>
                </a:solidFill>
                <a:latin typeface="Arial Narrow" panose="020B0606020202030204" pitchFamily="34" charset="0"/>
              </a:rPr>
              <a:t> </a:t>
            </a:r>
            <a:r>
              <a:rPr lang="pl-PL" sz="2400" dirty="0" err="1">
                <a:solidFill>
                  <a:srgbClr val="000000"/>
                </a:solidFill>
                <a:latin typeface="Arial Narrow" panose="020B0606020202030204" pitchFamily="34" charset="0"/>
              </a:rPr>
              <a:t>tested</a:t>
            </a:r>
            <a:r>
              <a:rPr lang="pl-PL" sz="2400" dirty="0">
                <a:solidFill>
                  <a:srgbClr val="000000"/>
                </a:solidFill>
                <a:latin typeface="Arial Narrow" panose="020B0606020202030204" pitchFamily="34" charset="0"/>
              </a:rPr>
              <a:t> on </a:t>
            </a:r>
            <a:r>
              <a:rPr lang="pl-PL" sz="2400" dirty="0" err="1">
                <a:solidFill>
                  <a:srgbClr val="000000"/>
                </a:solidFill>
                <a:latin typeface="Arial Narrow" panose="020B0606020202030204" pitchFamily="34" charset="0"/>
              </a:rPr>
              <a:t>EpiDerm</a:t>
            </a:r>
            <a:r>
              <a:rPr lang="pl-PL" sz="2400" dirty="0">
                <a:solidFill>
                  <a:srgbClr val="000000"/>
                </a:solidFill>
                <a:latin typeface="Arial Narrow" panose="020B0606020202030204" pitchFamily="34" charset="0"/>
              </a:rPr>
              <a:t> model. </a:t>
            </a:r>
            <a:r>
              <a:rPr lang="pl-PL" sz="2400" b="1" dirty="0">
                <a:solidFill>
                  <a:srgbClr val="000000"/>
                </a:solidFill>
                <a:latin typeface="Arial Narrow" panose="020B0606020202030204" pitchFamily="34" charset="0"/>
              </a:rPr>
              <a:t>NC</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negative</a:t>
            </a:r>
            <a:r>
              <a:rPr lang="pl-PL" sz="2400" dirty="0">
                <a:solidFill>
                  <a:srgbClr val="000000"/>
                </a:solidFill>
                <a:latin typeface="Arial Narrow" panose="020B0606020202030204" pitchFamily="34" charset="0"/>
              </a:rPr>
              <a:t> </a:t>
            </a:r>
            <a:r>
              <a:rPr lang="pl-PL" sz="2400" dirty="0" err="1">
                <a:solidFill>
                  <a:srgbClr val="000000"/>
                </a:solidFill>
                <a:latin typeface="Arial Narrow" panose="020B0606020202030204" pitchFamily="34" charset="0"/>
              </a:rPr>
              <a:t>control</a:t>
            </a:r>
            <a:r>
              <a:rPr lang="pl-PL" sz="2400" dirty="0">
                <a:solidFill>
                  <a:srgbClr val="000000"/>
                </a:solidFill>
                <a:latin typeface="Arial Narrow" panose="020B0606020202030204" pitchFamily="34" charset="0"/>
              </a:rPr>
              <a:t> </a:t>
            </a:r>
            <a:r>
              <a:rPr lang="pl-PL" sz="2400" b="1" dirty="0">
                <a:solidFill>
                  <a:srgbClr val="000000"/>
                </a:solidFill>
                <a:latin typeface="Arial Narrow" panose="020B0606020202030204" pitchFamily="34" charset="0"/>
              </a:rPr>
              <a:t>PC</a:t>
            </a:r>
            <a:r>
              <a:rPr lang="pl-PL" sz="2400" dirty="0">
                <a:solidFill>
                  <a:srgbClr val="000000"/>
                </a:solidFill>
                <a:latin typeface="Arial Narrow" panose="020B0606020202030204" pitchFamily="34" charset="0"/>
              </a:rPr>
              <a:t> – 5% SDS – </a:t>
            </a:r>
            <a:r>
              <a:rPr lang="pl-PL" sz="2400" dirty="0" err="1">
                <a:solidFill>
                  <a:srgbClr val="000000"/>
                </a:solidFill>
                <a:latin typeface="Arial Narrow" panose="020B0606020202030204" pitchFamily="34" charset="0"/>
              </a:rPr>
              <a:t>irritant</a:t>
            </a:r>
            <a:r>
              <a:rPr lang="pl-PL" sz="2400" dirty="0">
                <a:solidFill>
                  <a:srgbClr val="000000"/>
                </a:solidFill>
                <a:latin typeface="Arial Narrow" panose="020B0606020202030204" pitchFamily="34" charset="0"/>
              </a:rPr>
              <a:t>/non-</a:t>
            </a:r>
            <a:r>
              <a:rPr lang="pl-PL" sz="2400" dirty="0" err="1">
                <a:solidFill>
                  <a:srgbClr val="000000"/>
                </a:solidFill>
                <a:latin typeface="Arial Narrow" panose="020B0606020202030204" pitchFamily="34" charset="0"/>
              </a:rPr>
              <a:t>sensitiser</a:t>
            </a:r>
            <a:r>
              <a:rPr lang="pl-PL" sz="2400" dirty="0">
                <a:solidFill>
                  <a:srgbClr val="000000"/>
                </a:solidFill>
                <a:latin typeface="Arial Narrow" panose="020B0606020202030204" pitchFamily="34" charset="0"/>
              </a:rPr>
              <a:t>. </a:t>
            </a:r>
            <a:r>
              <a:rPr lang="pl-PL" sz="2400" b="1" dirty="0">
                <a:solidFill>
                  <a:srgbClr val="000000"/>
                </a:solidFill>
                <a:latin typeface="Arial Narrow" panose="020B0606020202030204" pitchFamily="34" charset="0"/>
              </a:rPr>
              <a:t>REF </a:t>
            </a:r>
            <a:r>
              <a:rPr lang="pl-PL" sz="2400" dirty="0">
                <a:solidFill>
                  <a:srgbClr val="000000"/>
                </a:solidFill>
                <a:latin typeface="Arial Narrow" panose="020B0606020202030204" pitchFamily="34" charset="0"/>
              </a:rPr>
              <a:t>- </a:t>
            </a:r>
            <a:r>
              <a:rPr lang="pl-PL" sz="2400" dirty="0" err="1">
                <a:solidFill>
                  <a:srgbClr val="000000"/>
                </a:solidFill>
                <a:latin typeface="Arial Narrow" panose="020B0606020202030204" pitchFamily="34" charset="0"/>
              </a:rPr>
              <a:t>Parabens</a:t>
            </a:r>
            <a:r>
              <a:rPr lang="pl-PL" sz="2400" dirty="0">
                <a:solidFill>
                  <a:srgbClr val="000000"/>
                </a:solidFill>
                <a:latin typeface="Arial Narrow" panose="020B0606020202030204" pitchFamily="34" charset="0"/>
              </a:rPr>
              <a:t> (</a:t>
            </a:r>
            <a:r>
              <a:rPr lang="pl-PL" sz="2400" dirty="0" err="1">
                <a:solidFill>
                  <a:srgbClr val="000000"/>
                </a:solidFill>
                <a:latin typeface="Arial Narrow" panose="020B0606020202030204" pitchFamily="34" charset="0"/>
              </a:rPr>
              <a:t>Phenoxyethanol</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Methylparaben</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Ethylparaben</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Propylparaben</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Butylparaben</a:t>
            </a:r>
            <a:r>
              <a:rPr lang="pl-PL" sz="2400" dirty="0">
                <a:solidFill>
                  <a:srgbClr val="000000"/>
                </a:solidFill>
                <a:latin typeface="Arial Narrow" panose="020B0606020202030204" pitchFamily="34" charset="0"/>
              </a:rPr>
              <a:t>) – </a:t>
            </a:r>
            <a:r>
              <a:rPr lang="pl-PL" sz="2400" dirty="0" err="1">
                <a:solidFill>
                  <a:srgbClr val="000000"/>
                </a:solidFill>
                <a:latin typeface="Arial Narrow" panose="020B0606020202030204" pitchFamily="34" charset="0"/>
              </a:rPr>
              <a:t>irritant</a:t>
            </a:r>
            <a:r>
              <a:rPr lang="pl-PL" sz="2400" dirty="0">
                <a:solidFill>
                  <a:srgbClr val="000000"/>
                </a:solidFill>
                <a:latin typeface="Arial Narrow" panose="020B0606020202030204" pitchFamily="34" charset="0"/>
              </a:rPr>
              <a:t>/</a:t>
            </a:r>
            <a:r>
              <a:rPr lang="pl-PL" sz="2400" dirty="0" err="1">
                <a:solidFill>
                  <a:srgbClr val="000000"/>
                </a:solidFill>
                <a:latin typeface="Arial Narrow" panose="020B0606020202030204" pitchFamily="34" charset="0"/>
              </a:rPr>
              <a:t>sensitizer</a:t>
            </a:r>
            <a:r>
              <a:rPr lang="pl-PL" sz="2400" dirty="0">
                <a:solidFill>
                  <a:srgbClr val="000000"/>
                </a:solidFill>
                <a:latin typeface="Arial Narrow" panose="020B0606020202030204" pitchFamily="34" charset="0"/>
              </a:rPr>
              <a:t>. </a:t>
            </a:r>
            <a:r>
              <a:rPr lang="pl-PL" sz="2400" b="1" dirty="0">
                <a:solidFill>
                  <a:srgbClr val="000000"/>
                </a:solidFill>
                <a:latin typeface="Arial Narrow" panose="020B0606020202030204" pitchFamily="34" charset="0"/>
              </a:rPr>
              <a:t>The 16926 </a:t>
            </a:r>
            <a:r>
              <a:rPr lang="pl-PL" sz="2400" b="1" dirty="0" err="1">
                <a:solidFill>
                  <a:srgbClr val="000000"/>
                </a:solidFill>
                <a:latin typeface="Arial Narrow" panose="020B0606020202030204" pitchFamily="34" charset="0"/>
              </a:rPr>
              <a:t>Emollient</a:t>
            </a:r>
            <a:r>
              <a:rPr lang="pl-PL" sz="2400" b="1" dirty="0">
                <a:solidFill>
                  <a:srgbClr val="000000"/>
                </a:solidFill>
                <a:latin typeface="Arial Narrow" panose="020B0606020202030204" pitchFamily="34" charset="0"/>
              </a:rPr>
              <a:t> Plus </a:t>
            </a:r>
            <a:r>
              <a:rPr lang="pl-PL" sz="2400" b="1" dirty="0" err="1">
                <a:solidFill>
                  <a:srgbClr val="000000"/>
                </a:solidFill>
                <a:latin typeface="Arial Narrow" panose="020B0606020202030204" pitchFamily="34" charset="0"/>
              </a:rPr>
              <a:t>Cream</a:t>
            </a:r>
            <a:r>
              <a:rPr lang="pl-PL" sz="2400" b="1" dirty="0">
                <a:solidFill>
                  <a:srgbClr val="000000"/>
                </a:solidFill>
                <a:latin typeface="Arial Narrow" panose="020B0606020202030204" pitchFamily="34" charset="0"/>
              </a:rPr>
              <a:t> do not </a:t>
            </a:r>
            <a:r>
              <a:rPr lang="pl-PL" sz="2400" b="1" dirty="0" err="1">
                <a:solidFill>
                  <a:srgbClr val="000000"/>
                </a:solidFill>
                <a:latin typeface="Arial Narrow" panose="020B0606020202030204" pitchFamily="34" charset="0"/>
              </a:rPr>
              <a:t>cause</a:t>
            </a:r>
            <a:r>
              <a:rPr lang="pl-PL" sz="2400" b="1" dirty="0">
                <a:solidFill>
                  <a:srgbClr val="000000"/>
                </a:solidFill>
                <a:latin typeface="Arial Narrow" panose="020B0606020202030204" pitchFamily="34" charset="0"/>
              </a:rPr>
              <a:t> </a:t>
            </a:r>
            <a:r>
              <a:rPr lang="pl-PL" sz="2400" b="1" dirty="0" err="1">
                <a:solidFill>
                  <a:srgbClr val="000000"/>
                </a:solidFill>
                <a:latin typeface="Arial Narrow" panose="020B0606020202030204" pitchFamily="34" charset="0"/>
              </a:rPr>
              <a:t>sensitisation</a:t>
            </a:r>
            <a:r>
              <a:rPr lang="pl-PL" sz="2400" b="1" dirty="0">
                <a:solidFill>
                  <a:srgbClr val="000000"/>
                </a:solidFill>
                <a:latin typeface="Arial Narrow" panose="020B0606020202030204" pitchFamily="34" charset="0"/>
              </a:rPr>
              <a:t> </a:t>
            </a:r>
            <a:r>
              <a:rPr lang="pl-PL" sz="2400" b="1" dirty="0" err="1">
                <a:solidFill>
                  <a:srgbClr val="000000"/>
                </a:solidFill>
                <a:latin typeface="Arial Narrow" panose="020B0606020202030204" pitchFamily="34" charset="0"/>
              </a:rPr>
              <a:t>properties</a:t>
            </a:r>
            <a:r>
              <a:rPr lang="pl-PL" sz="2400" b="1" dirty="0">
                <a:solidFill>
                  <a:srgbClr val="000000"/>
                </a:solidFill>
                <a:latin typeface="Arial Narrow" panose="020B0606020202030204" pitchFamily="34" charset="0"/>
              </a:rPr>
              <a:t>.</a:t>
            </a:r>
            <a:endParaRPr lang="en-US" sz="2400" b="1" dirty="0">
              <a:solidFill>
                <a:srgbClr val="000000"/>
              </a:solidFill>
              <a:latin typeface="Arial Narrow" panose="020B0606020202030204" pitchFamily="34" charset="0"/>
            </a:endParaRPr>
          </a:p>
        </p:txBody>
      </p:sp>
      <p:sp>
        <p:nvSpPr>
          <p:cNvPr id="39" name="Gwiazda: 5 punktów 38">
            <a:extLst>
              <a:ext uri="{FF2B5EF4-FFF2-40B4-BE49-F238E27FC236}">
                <a16:creationId xmlns:a16="http://schemas.microsoft.com/office/drawing/2014/main" id="{3B8A3AC0-AD69-8D52-7F7C-F8924BA666C2}"/>
              </a:ext>
            </a:extLst>
          </p:cNvPr>
          <p:cNvSpPr/>
          <p:nvPr/>
        </p:nvSpPr>
        <p:spPr>
          <a:xfrm>
            <a:off x="14928827" y="25279494"/>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0" name="Gwiazda: 5 punktów 39">
            <a:extLst>
              <a:ext uri="{FF2B5EF4-FFF2-40B4-BE49-F238E27FC236}">
                <a16:creationId xmlns:a16="http://schemas.microsoft.com/office/drawing/2014/main" id="{F37E4B83-A7DD-5A2F-86D0-EDCFB45E1D3A}"/>
              </a:ext>
            </a:extLst>
          </p:cNvPr>
          <p:cNvSpPr/>
          <p:nvPr/>
        </p:nvSpPr>
        <p:spPr>
          <a:xfrm>
            <a:off x="13995574" y="25276586"/>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1" name="Gwiazda: 5 punktów 40">
            <a:extLst>
              <a:ext uri="{FF2B5EF4-FFF2-40B4-BE49-F238E27FC236}">
                <a16:creationId xmlns:a16="http://schemas.microsoft.com/office/drawing/2014/main" id="{ACCA9B76-174D-29B3-EEAF-BC810F858435}"/>
              </a:ext>
            </a:extLst>
          </p:cNvPr>
          <p:cNvSpPr/>
          <p:nvPr/>
        </p:nvSpPr>
        <p:spPr>
          <a:xfrm>
            <a:off x="14273438" y="25279494"/>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2" name="Gwiazda: 5 punktów 41">
            <a:extLst>
              <a:ext uri="{FF2B5EF4-FFF2-40B4-BE49-F238E27FC236}">
                <a16:creationId xmlns:a16="http://schemas.microsoft.com/office/drawing/2014/main" id="{67187364-BEB7-15A3-2273-8DBF4D7F8714}"/>
              </a:ext>
            </a:extLst>
          </p:cNvPr>
          <p:cNvSpPr/>
          <p:nvPr/>
        </p:nvSpPr>
        <p:spPr>
          <a:xfrm>
            <a:off x="20012259" y="25395695"/>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3" name="Gwiazda: 5 punktów 42">
            <a:extLst>
              <a:ext uri="{FF2B5EF4-FFF2-40B4-BE49-F238E27FC236}">
                <a16:creationId xmlns:a16="http://schemas.microsoft.com/office/drawing/2014/main" id="{7C64D784-527E-33B5-E63B-88D0E64F3D91}"/>
              </a:ext>
            </a:extLst>
          </p:cNvPr>
          <p:cNvSpPr/>
          <p:nvPr/>
        </p:nvSpPr>
        <p:spPr>
          <a:xfrm>
            <a:off x="24293141" y="25514804"/>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Gwiazda: 5 punktów 43">
            <a:extLst>
              <a:ext uri="{FF2B5EF4-FFF2-40B4-BE49-F238E27FC236}">
                <a16:creationId xmlns:a16="http://schemas.microsoft.com/office/drawing/2014/main" id="{A3168C8C-5E06-B9C5-D13B-9ABC0BCD33D3}"/>
              </a:ext>
            </a:extLst>
          </p:cNvPr>
          <p:cNvSpPr/>
          <p:nvPr/>
        </p:nvSpPr>
        <p:spPr>
          <a:xfrm>
            <a:off x="24520253" y="25514804"/>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5" name="Gwiazda: 5 punktów 44">
            <a:extLst>
              <a:ext uri="{FF2B5EF4-FFF2-40B4-BE49-F238E27FC236}">
                <a16:creationId xmlns:a16="http://schemas.microsoft.com/office/drawing/2014/main" id="{AF13A944-DF68-265C-FF01-A91A96DC7620}"/>
              </a:ext>
            </a:extLst>
          </p:cNvPr>
          <p:cNvSpPr/>
          <p:nvPr/>
        </p:nvSpPr>
        <p:spPr>
          <a:xfrm>
            <a:off x="24750479" y="25514804"/>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6" name="Gwiazda: 5 punktów 45">
            <a:extLst>
              <a:ext uri="{FF2B5EF4-FFF2-40B4-BE49-F238E27FC236}">
                <a16:creationId xmlns:a16="http://schemas.microsoft.com/office/drawing/2014/main" id="{302DB36C-9C10-747E-2231-7B9181E56159}"/>
              </a:ext>
            </a:extLst>
          </p:cNvPr>
          <p:cNvSpPr/>
          <p:nvPr/>
        </p:nvSpPr>
        <p:spPr>
          <a:xfrm>
            <a:off x="25035545" y="24282567"/>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7" name="Gwiazda: 5 punktów 46">
            <a:extLst>
              <a:ext uri="{FF2B5EF4-FFF2-40B4-BE49-F238E27FC236}">
                <a16:creationId xmlns:a16="http://schemas.microsoft.com/office/drawing/2014/main" id="{EB66ADB1-0FB1-3DE6-94E0-00BD92CBC450}"/>
              </a:ext>
            </a:extLst>
          </p:cNvPr>
          <p:cNvSpPr/>
          <p:nvPr/>
        </p:nvSpPr>
        <p:spPr>
          <a:xfrm>
            <a:off x="25262657" y="24282567"/>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48" name="Gwiazda: 5 punktów 47">
            <a:extLst>
              <a:ext uri="{FF2B5EF4-FFF2-40B4-BE49-F238E27FC236}">
                <a16:creationId xmlns:a16="http://schemas.microsoft.com/office/drawing/2014/main" id="{E4D3FA66-CB90-551D-F25C-8C41AC32F215}"/>
              </a:ext>
            </a:extLst>
          </p:cNvPr>
          <p:cNvSpPr/>
          <p:nvPr/>
        </p:nvSpPr>
        <p:spPr>
          <a:xfrm>
            <a:off x="25492883" y="24282567"/>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9" name="Gwiazda: 5 punktów 48">
            <a:extLst>
              <a:ext uri="{FF2B5EF4-FFF2-40B4-BE49-F238E27FC236}">
                <a16:creationId xmlns:a16="http://schemas.microsoft.com/office/drawing/2014/main" id="{94BC4DC0-D874-D262-5A15-133735592CF5}"/>
              </a:ext>
            </a:extLst>
          </p:cNvPr>
          <p:cNvSpPr/>
          <p:nvPr/>
        </p:nvSpPr>
        <p:spPr>
          <a:xfrm>
            <a:off x="12220748" y="29176612"/>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0" name="Prostokąt 49">
            <a:extLst>
              <a:ext uri="{FF2B5EF4-FFF2-40B4-BE49-F238E27FC236}">
                <a16:creationId xmlns:a16="http://schemas.microsoft.com/office/drawing/2014/main" id="{5DE6E482-C701-C987-D30E-047605B2D07C}"/>
              </a:ext>
            </a:extLst>
          </p:cNvPr>
          <p:cNvSpPr/>
          <p:nvPr/>
        </p:nvSpPr>
        <p:spPr>
          <a:xfrm>
            <a:off x="12608742" y="29061793"/>
            <a:ext cx="2243885" cy="461665"/>
          </a:xfrm>
          <a:prstGeom prst="rect">
            <a:avLst/>
          </a:prstGeom>
        </p:spPr>
        <p:txBody>
          <a:bodyPr wrap="square">
            <a:spAutoFit/>
          </a:bodyPr>
          <a:lstStyle/>
          <a:p>
            <a:pPr algn="just"/>
            <a:r>
              <a:rPr lang="pl-PL" sz="2400" dirty="0">
                <a:solidFill>
                  <a:srgbClr val="000000"/>
                </a:solidFill>
                <a:latin typeface="Arial Narrow" panose="020B0606020202030204" pitchFamily="34" charset="0"/>
              </a:rPr>
              <a:t>- p &lt; 0.033 vs. NC </a:t>
            </a:r>
            <a:endParaRPr lang="en-US" sz="2400" dirty="0">
              <a:solidFill>
                <a:srgbClr val="000000"/>
              </a:solidFill>
              <a:latin typeface="Arial Narrow" panose="020B0606020202030204" pitchFamily="34" charset="0"/>
            </a:endParaRPr>
          </a:p>
        </p:txBody>
      </p:sp>
      <p:sp>
        <p:nvSpPr>
          <p:cNvPr id="51" name="Gwiazda: 5 punktów 50">
            <a:extLst>
              <a:ext uri="{FF2B5EF4-FFF2-40B4-BE49-F238E27FC236}">
                <a16:creationId xmlns:a16="http://schemas.microsoft.com/office/drawing/2014/main" id="{F0DA9692-CD0C-BAC3-D550-B3432BBCC0DE}"/>
              </a:ext>
            </a:extLst>
          </p:cNvPr>
          <p:cNvSpPr/>
          <p:nvPr/>
        </p:nvSpPr>
        <p:spPr>
          <a:xfrm>
            <a:off x="15989084" y="29176612"/>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Gwiazda: 5 punktów 51">
            <a:extLst>
              <a:ext uri="{FF2B5EF4-FFF2-40B4-BE49-F238E27FC236}">
                <a16:creationId xmlns:a16="http://schemas.microsoft.com/office/drawing/2014/main" id="{EC81C226-A402-DB18-9183-9095A0D9845D}"/>
              </a:ext>
            </a:extLst>
          </p:cNvPr>
          <p:cNvSpPr/>
          <p:nvPr/>
        </p:nvSpPr>
        <p:spPr>
          <a:xfrm>
            <a:off x="16266948" y="29179520"/>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3" name="Prostokąt 52">
            <a:extLst>
              <a:ext uri="{FF2B5EF4-FFF2-40B4-BE49-F238E27FC236}">
                <a16:creationId xmlns:a16="http://schemas.microsoft.com/office/drawing/2014/main" id="{DE04F5A4-6127-6AE5-AC65-D6B5616092FE}"/>
              </a:ext>
            </a:extLst>
          </p:cNvPr>
          <p:cNvSpPr/>
          <p:nvPr/>
        </p:nvSpPr>
        <p:spPr>
          <a:xfrm>
            <a:off x="16566760" y="29061793"/>
            <a:ext cx="2243885" cy="461665"/>
          </a:xfrm>
          <a:prstGeom prst="rect">
            <a:avLst/>
          </a:prstGeom>
        </p:spPr>
        <p:txBody>
          <a:bodyPr wrap="square">
            <a:spAutoFit/>
          </a:bodyPr>
          <a:lstStyle/>
          <a:p>
            <a:pPr algn="just"/>
            <a:r>
              <a:rPr lang="pl-PL" sz="2400" dirty="0">
                <a:solidFill>
                  <a:srgbClr val="000000"/>
                </a:solidFill>
                <a:latin typeface="Arial Narrow" panose="020B0606020202030204" pitchFamily="34" charset="0"/>
              </a:rPr>
              <a:t>- p &lt; 0.002 vs. NC </a:t>
            </a:r>
            <a:endParaRPr lang="en-US" sz="2400" dirty="0">
              <a:solidFill>
                <a:srgbClr val="000000"/>
              </a:solidFill>
              <a:latin typeface="Arial Narrow" panose="020B0606020202030204" pitchFamily="34" charset="0"/>
            </a:endParaRPr>
          </a:p>
        </p:txBody>
      </p:sp>
      <p:sp>
        <p:nvSpPr>
          <p:cNvPr id="54" name="Gwiazda: 5 punktów 53">
            <a:extLst>
              <a:ext uri="{FF2B5EF4-FFF2-40B4-BE49-F238E27FC236}">
                <a16:creationId xmlns:a16="http://schemas.microsoft.com/office/drawing/2014/main" id="{6EE245C2-7E80-AFFE-0F98-3DF8E58D607B}"/>
              </a:ext>
            </a:extLst>
          </p:cNvPr>
          <p:cNvSpPr/>
          <p:nvPr/>
        </p:nvSpPr>
        <p:spPr>
          <a:xfrm>
            <a:off x="19749842" y="29176612"/>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5" name="Gwiazda: 5 punktów 54">
            <a:extLst>
              <a:ext uri="{FF2B5EF4-FFF2-40B4-BE49-F238E27FC236}">
                <a16:creationId xmlns:a16="http://schemas.microsoft.com/office/drawing/2014/main" id="{C8519004-CCF4-8C69-478C-56DF07DB703F}"/>
              </a:ext>
            </a:extLst>
          </p:cNvPr>
          <p:cNvSpPr/>
          <p:nvPr/>
        </p:nvSpPr>
        <p:spPr>
          <a:xfrm>
            <a:off x="19976954" y="29176612"/>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6" name="Gwiazda: 5 punktów 55">
            <a:extLst>
              <a:ext uri="{FF2B5EF4-FFF2-40B4-BE49-F238E27FC236}">
                <a16:creationId xmlns:a16="http://schemas.microsoft.com/office/drawing/2014/main" id="{DD79B8B1-7E1B-0DA7-9B19-DE46CBED5D6C}"/>
              </a:ext>
            </a:extLst>
          </p:cNvPr>
          <p:cNvSpPr/>
          <p:nvPr/>
        </p:nvSpPr>
        <p:spPr>
          <a:xfrm>
            <a:off x="20207180" y="29176612"/>
            <a:ext cx="235975" cy="238219"/>
          </a:xfrm>
          <a:prstGeom prst="star5">
            <a:avLst/>
          </a:prstGeom>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7" name="Prostokąt 56">
            <a:extLst>
              <a:ext uri="{FF2B5EF4-FFF2-40B4-BE49-F238E27FC236}">
                <a16:creationId xmlns:a16="http://schemas.microsoft.com/office/drawing/2014/main" id="{F57F6E0D-A8BB-45A3-2134-A47D19DCF3B4}"/>
              </a:ext>
            </a:extLst>
          </p:cNvPr>
          <p:cNvSpPr/>
          <p:nvPr/>
        </p:nvSpPr>
        <p:spPr>
          <a:xfrm>
            <a:off x="20534848" y="29061793"/>
            <a:ext cx="2243885" cy="461665"/>
          </a:xfrm>
          <a:prstGeom prst="rect">
            <a:avLst/>
          </a:prstGeom>
        </p:spPr>
        <p:txBody>
          <a:bodyPr wrap="square">
            <a:spAutoFit/>
          </a:bodyPr>
          <a:lstStyle/>
          <a:p>
            <a:pPr algn="just"/>
            <a:r>
              <a:rPr lang="pl-PL" sz="2400" dirty="0">
                <a:solidFill>
                  <a:srgbClr val="000000"/>
                </a:solidFill>
                <a:latin typeface="Arial Narrow" panose="020B0606020202030204" pitchFamily="34" charset="0"/>
              </a:rPr>
              <a:t>- p &lt; 0.001 vs. NC </a:t>
            </a:r>
            <a:endParaRPr lang="en-US" sz="2400" dirty="0">
              <a:solidFill>
                <a:srgbClr val="000000"/>
              </a:solidFill>
              <a:latin typeface="Arial Narrow" panose="020B0606020202030204" pitchFamily="34" charset="0"/>
            </a:endParaRPr>
          </a:p>
        </p:txBody>
      </p:sp>
      <p:sp>
        <p:nvSpPr>
          <p:cNvPr id="58" name="Prostokąt 57">
            <a:extLst>
              <a:ext uri="{FF2B5EF4-FFF2-40B4-BE49-F238E27FC236}">
                <a16:creationId xmlns:a16="http://schemas.microsoft.com/office/drawing/2014/main" id="{E4567F9E-D0E0-75D9-6C13-50B6E34C3B5F}"/>
              </a:ext>
            </a:extLst>
          </p:cNvPr>
          <p:cNvSpPr/>
          <p:nvPr/>
        </p:nvSpPr>
        <p:spPr>
          <a:xfrm>
            <a:off x="11854143" y="13240201"/>
            <a:ext cx="15580155" cy="1384995"/>
          </a:xfrm>
          <a:prstGeom prst="rect">
            <a:avLst/>
          </a:prstGeom>
        </p:spPr>
        <p:txBody>
          <a:bodyPr wrap="square">
            <a:spAutoFit/>
          </a:bodyPr>
          <a:lstStyle/>
          <a:p>
            <a:pPr algn="just"/>
            <a:r>
              <a:rPr lang="en-US" sz="2800" b="1" dirty="0">
                <a:solidFill>
                  <a:srgbClr val="000000"/>
                </a:solidFill>
                <a:latin typeface="Arial "/>
              </a:rPr>
              <a:t>The tested product</a:t>
            </a:r>
            <a:r>
              <a:rPr lang="pl-PL" sz="2800" b="1" dirty="0">
                <a:solidFill>
                  <a:srgbClr val="000000"/>
                </a:solidFill>
                <a:latin typeface="Arial "/>
              </a:rPr>
              <a:t>s</a:t>
            </a:r>
            <a:r>
              <a:rPr lang="en-US" sz="2800" b="1" dirty="0">
                <a:solidFill>
                  <a:srgbClr val="000000"/>
                </a:solidFill>
                <a:latin typeface="Arial "/>
              </a:rPr>
              <a:t> did not show skin irritation potential (mean tissue viability – </a:t>
            </a:r>
            <a:r>
              <a:rPr lang="pl-PL" sz="2800" b="1" dirty="0" err="1">
                <a:solidFill>
                  <a:srgbClr val="000000"/>
                </a:solidFill>
                <a:latin typeface="Arial "/>
              </a:rPr>
              <a:t>above</a:t>
            </a:r>
            <a:r>
              <a:rPr lang="pl-PL" sz="2800" b="1" dirty="0">
                <a:solidFill>
                  <a:srgbClr val="000000"/>
                </a:solidFill>
                <a:latin typeface="Arial "/>
              </a:rPr>
              <a:t> 90%</a:t>
            </a:r>
            <a:r>
              <a:rPr lang="en-US" sz="2800" b="1" dirty="0">
                <a:solidFill>
                  <a:srgbClr val="000000"/>
                </a:solidFill>
                <a:latin typeface="Arial "/>
              </a:rPr>
              <a:t>). It has been also confirmed that it was deemed as not cytotoxic (viability &gt;70% of the control) towards L-929 cells at the concentration of at least or equal to 0,</a:t>
            </a:r>
            <a:r>
              <a:rPr lang="pl-PL" sz="2800" b="1" dirty="0">
                <a:solidFill>
                  <a:srgbClr val="000000"/>
                </a:solidFill>
                <a:latin typeface="Arial "/>
              </a:rPr>
              <a:t>0</a:t>
            </a:r>
            <a:r>
              <a:rPr lang="en-US" sz="2800" b="1" dirty="0">
                <a:solidFill>
                  <a:srgbClr val="000000"/>
                </a:solidFill>
                <a:latin typeface="Arial "/>
              </a:rPr>
              <a:t>1%. </a:t>
            </a:r>
            <a:endParaRPr lang="en-US" sz="2800" dirty="0">
              <a:solidFill>
                <a:srgbClr val="000000"/>
              </a:solidFill>
              <a:latin typeface="Arial "/>
            </a:endParaRPr>
          </a:p>
        </p:txBody>
      </p:sp>
      <p:graphicFrame>
        <p:nvGraphicFramePr>
          <p:cNvPr id="59" name="Wykres 58">
            <a:extLst>
              <a:ext uri="{FF2B5EF4-FFF2-40B4-BE49-F238E27FC236}">
                <a16:creationId xmlns:a16="http://schemas.microsoft.com/office/drawing/2014/main" id="{7C052D94-F280-F506-7C62-72C9AADE4403}"/>
              </a:ext>
            </a:extLst>
          </p:cNvPr>
          <p:cNvGraphicFramePr/>
          <p:nvPr>
            <p:extLst>
              <p:ext uri="{D42A27DB-BD31-4B8C-83A1-F6EECF244321}">
                <p14:modId xmlns:p14="http://schemas.microsoft.com/office/powerpoint/2010/main" val="3131427240"/>
              </p:ext>
            </p:extLst>
          </p:nvPr>
        </p:nvGraphicFramePr>
        <p:xfrm>
          <a:off x="28473617" y="17503731"/>
          <a:ext cx="5051836" cy="431193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0" name="Wykres 59">
            <a:extLst>
              <a:ext uri="{FF2B5EF4-FFF2-40B4-BE49-F238E27FC236}">
                <a16:creationId xmlns:a16="http://schemas.microsoft.com/office/drawing/2014/main" id="{5874C453-B6A0-BCE0-E8FE-846D110638E6}"/>
              </a:ext>
            </a:extLst>
          </p:cNvPr>
          <p:cNvGraphicFramePr/>
          <p:nvPr>
            <p:extLst>
              <p:ext uri="{D42A27DB-BD31-4B8C-83A1-F6EECF244321}">
                <p14:modId xmlns:p14="http://schemas.microsoft.com/office/powerpoint/2010/main" val="4138076792"/>
              </p:ext>
            </p:extLst>
          </p:nvPr>
        </p:nvGraphicFramePr>
        <p:xfrm>
          <a:off x="28592533" y="25737810"/>
          <a:ext cx="5047959" cy="447802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2" name="Wykres 61">
            <a:extLst>
              <a:ext uri="{FF2B5EF4-FFF2-40B4-BE49-F238E27FC236}">
                <a16:creationId xmlns:a16="http://schemas.microsoft.com/office/drawing/2014/main" id="{23D4503A-B8F4-2AD1-7F7D-F8CB8644DD8B}"/>
              </a:ext>
            </a:extLst>
          </p:cNvPr>
          <p:cNvGraphicFramePr/>
          <p:nvPr>
            <p:extLst>
              <p:ext uri="{D42A27DB-BD31-4B8C-83A1-F6EECF244321}">
                <p14:modId xmlns:p14="http://schemas.microsoft.com/office/powerpoint/2010/main" val="3243060861"/>
              </p:ext>
            </p:extLst>
          </p:nvPr>
        </p:nvGraphicFramePr>
        <p:xfrm>
          <a:off x="28592533" y="21719521"/>
          <a:ext cx="4964830" cy="4478029"/>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64" name="Wykres 63">
            <a:extLst>
              <a:ext uri="{FF2B5EF4-FFF2-40B4-BE49-F238E27FC236}">
                <a16:creationId xmlns:a16="http://schemas.microsoft.com/office/drawing/2014/main" id="{66DEFA45-4DF7-F589-414D-F9C8278BF05D}"/>
              </a:ext>
            </a:extLst>
          </p:cNvPr>
          <p:cNvGraphicFramePr/>
          <p:nvPr>
            <p:extLst>
              <p:ext uri="{D42A27DB-BD31-4B8C-83A1-F6EECF244321}">
                <p14:modId xmlns:p14="http://schemas.microsoft.com/office/powerpoint/2010/main" val="3066715383"/>
              </p:ext>
            </p:extLst>
          </p:nvPr>
        </p:nvGraphicFramePr>
        <p:xfrm>
          <a:off x="35393973" y="16161160"/>
          <a:ext cx="5051836" cy="4311937"/>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5" name="Wykres 64">
            <a:extLst>
              <a:ext uri="{FF2B5EF4-FFF2-40B4-BE49-F238E27FC236}">
                <a16:creationId xmlns:a16="http://schemas.microsoft.com/office/drawing/2014/main" id="{42AFF385-80AF-6755-C5C9-4AE44347851A}"/>
              </a:ext>
            </a:extLst>
          </p:cNvPr>
          <p:cNvGraphicFramePr/>
          <p:nvPr>
            <p:extLst>
              <p:ext uri="{D42A27DB-BD31-4B8C-83A1-F6EECF244321}">
                <p14:modId xmlns:p14="http://schemas.microsoft.com/office/powerpoint/2010/main" val="1988078758"/>
              </p:ext>
            </p:extLst>
          </p:nvPr>
        </p:nvGraphicFramePr>
        <p:xfrm>
          <a:off x="35401449" y="20370713"/>
          <a:ext cx="5051836" cy="4311937"/>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66" name="Wykres 65">
            <a:extLst>
              <a:ext uri="{FF2B5EF4-FFF2-40B4-BE49-F238E27FC236}">
                <a16:creationId xmlns:a16="http://schemas.microsoft.com/office/drawing/2014/main" id="{2A23EB78-603D-3D1E-92AD-557843C78558}"/>
              </a:ext>
            </a:extLst>
          </p:cNvPr>
          <p:cNvGraphicFramePr/>
          <p:nvPr>
            <p:extLst>
              <p:ext uri="{D42A27DB-BD31-4B8C-83A1-F6EECF244321}">
                <p14:modId xmlns:p14="http://schemas.microsoft.com/office/powerpoint/2010/main" val="3744617305"/>
              </p:ext>
            </p:extLst>
          </p:nvPr>
        </p:nvGraphicFramePr>
        <p:xfrm>
          <a:off x="35401449" y="24439744"/>
          <a:ext cx="5051836" cy="4311937"/>
        </p:xfrm>
        <a:graphic>
          <a:graphicData uri="http://schemas.openxmlformats.org/drawingml/2006/chart">
            <c:chart xmlns:c="http://schemas.openxmlformats.org/drawingml/2006/chart" xmlns:r="http://schemas.openxmlformats.org/officeDocument/2006/relationships" r:id="rId14"/>
          </a:graphicData>
        </a:graphic>
      </p:graphicFrame>
      <p:sp>
        <p:nvSpPr>
          <p:cNvPr id="67" name="Prostokąt 66">
            <a:extLst>
              <a:ext uri="{FF2B5EF4-FFF2-40B4-BE49-F238E27FC236}">
                <a16:creationId xmlns:a16="http://schemas.microsoft.com/office/drawing/2014/main" id="{1204E6AE-7A77-A2E8-3862-F2B1FC95985A}"/>
              </a:ext>
            </a:extLst>
          </p:cNvPr>
          <p:cNvSpPr/>
          <p:nvPr/>
        </p:nvSpPr>
        <p:spPr>
          <a:xfrm>
            <a:off x="35381904" y="28740437"/>
            <a:ext cx="6642225" cy="1015663"/>
          </a:xfrm>
          <a:prstGeom prst="rect">
            <a:avLst/>
          </a:prstGeom>
        </p:spPr>
        <p:txBody>
          <a:bodyPr wrap="square">
            <a:spAutoFit/>
          </a:bodyPr>
          <a:lstStyle/>
          <a:p>
            <a:pPr algn="just"/>
            <a:r>
              <a:rPr lang="pl-PL" sz="2000" b="1" dirty="0" err="1">
                <a:solidFill>
                  <a:schemeClr val="bg1"/>
                </a:solidFill>
                <a:latin typeface="Arial "/>
              </a:rPr>
              <a:t>Figure</a:t>
            </a:r>
            <a:r>
              <a:rPr lang="pl-PL" sz="2000" b="1" dirty="0">
                <a:solidFill>
                  <a:schemeClr val="bg1"/>
                </a:solidFill>
                <a:latin typeface="Arial "/>
              </a:rPr>
              <a:t> 4. </a:t>
            </a:r>
            <a:r>
              <a:rPr lang="pl-PL" sz="2000" dirty="0" err="1">
                <a:solidFill>
                  <a:schemeClr val="bg1"/>
                </a:solidFill>
                <a:latin typeface="Arial "/>
              </a:rPr>
              <a:t>Questionnaire</a:t>
            </a:r>
            <a:r>
              <a:rPr lang="pl-PL" sz="2000" dirty="0">
                <a:solidFill>
                  <a:schemeClr val="bg1"/>
                </a:solidFill>
                <a:latin typeface="Arial "/>
              </a:rPr>
              <a:t> </a:t>
            </a:r>
            <a:r>
              <a:rPr lang="pl-PL" sz="2000" dirty="0" err="1">
                <a:solidFill>
                  <a:schemeClr val="bg1"/>
                </a:solidFill>
                <a:latin typeface="Arial "/>
              </a:rPr>
              <a:t>based</a:t>
            </a:r>
            <a:r>
              <a:rPr lang="pl-PL" sz="2000" dirty="0">
                <a:solidFill>
                  <a:schemeClr val="bg1"/>
                </a:solidFill>
                <a:latin typeface="Arial "/>
              </a:rPr>
              <a:t> </a:t>
            </a:r>
            <a:r>
              <a:rPr lang="pl-PL" sz="2000" dirty="0" err="1">
                <a:solidFill>
                  <a:schemeClr val="bg1"/>
                </a:solidFill>
                <a:latin typeface="Arial "/>
              </a:rPr>
              <a:t>self-evaluation</a:t>
            </a:r>
            <a:r>
              <a:rPr lang="pl-PL" sz="2000" dirty="0">
                <a:solidFill>
                  <a:schemeClr val="bg1"/>
                </a:solidFill>
                <a:latin typeface="Arial "/>
              </a:rPr>
              <a:t> of </a:t>
            </a:r>
            <a:r>
              <a:rPr lang="pl-PL" sz="2000" dirty="0" err="1">
                <a:solidFill>
                  <a:schemeClr val="bg1"/>
                </a:solidFill>
                <a:latin typeface="Arial "/>
              </a:rPr>
              <a:t>Emollient</a:t>
            </a:r>
            <a:r>
              <a:rPr lang="pl-PL" sz="2000" dirty="0">
                <a:solidFill>
                  <a:schemeClr val="bg1"/>
                </a:solidFill>
                <a:latin typeface="Arial "/>
              </a:rPr>
              <a:t> Plus 16926 </a:t>
            </a:r>
            <a:r>
              <a:rPr lang="pl-PL" sz="2000" dirty="0" err="1">
                <a:solidFill>
                  <a:schemeClr val="bg1"/>
                </a:solidFill>
                <a:latin typeface="Arial "/>
              </a:rPr>
              <a:t>efficacy</a:t>
            </a:r>
            <a:r>
              <a:rPr lang="pl-PL" sz="2000" dirty="0">
                <a:solidFill>
                  <a:schemeClr val="bg1"/>
                </a:solidFill>
                <a:latin typeface="Arial "/>
              </a:rPr>
              <a:t> </a:t>
            </a:r>
            <a:r>
              <a:rPr lang="pl-PL" sz="2000" dirty="0" err="1">
                <a:solidFill>
                  <a:schemeClr val="bg1"/>
                </a:solidFill>
                <a:latin typeface="Arial "/>
              </a:rPr>
              <a:t>assesed</a:t>
            </a:r>
            <a:r>
              <a:rPr lang="pl-PL" sz="2000" dirty="0">
                <a:solidFill>
                  <a:schemeClr val="bg1"/>
                </a:solidFill>
                <a:latin typeface="Arial "/>
              </a:rPr>
              <a:t> by </a:t>
            </a:r>
            <a:r>
              <a:rPr lang="pl-PL" sz="2000" dirty="0" err="1">
                <a:solidFill>
                  <a:schemeClr val="bg1"/>
                </a:solidFill>
                <a:latin typeface="Arial "/>
              </a:rPr>
              <a:t>subjects</a:t>
            </a:r>
            <a:r>
              <a:rPr lang="pl-PL" sz="2000" dirty="0">
                <a:solidFill>
                  <a:schemeClr val="bg1"/>
                </a:solidFill>
                <a:latin typeface="Arial "/>
              </a:rPr>
              <a:t> </a:t>
            </a:r>
            <a:r>
              <a:rPr lang="pl-PL" sz="2000" dirty="0" err="1">
                <a:solidFill>
                  <a:schemeClr val="bg1"/>
                </a:solidFill>
                <a:latin typeface="Arial "/>
              </a:rPr>
              <a:t>after</a:t>
            </a:r>
            <a:r>
              <a:rPr lang="pl-PL" sz="2000" dirty="0">
                <a:solidFill>
                  <a:schemeClr val="bg1"/>
                </a:solidFill>
                <a:latin typeface="Arial "/>
              </a:rPr>
              <a:t> 14 </a:t>
            </a:r>
            <a:r>
              <a:rPr lang="pl-PL" sz="2000" dirty="0" err="1">
                <a:solidFill>
                  <a:schemeClr val="bg1"/>
                </a:solidFill>
                <a:latin typeface="Arial "/>
              </a:rPr>
              <a:t>days</a:t>
            </a:r>
            <a:r>
              <a:rPr lang="pl-PL" sz="2000" dirty="0">
                <a:solidFill>
                  <a:schemeClr val="bg1"/>
                </a:solidFill>
                <a:latin typeface="Arial "/>
              </a:rPr>
              <a:t> of </a:t>
            </a:r>
            <a:r>
              <a:rPr lang="pl-PL" sz="2000" dirty="0" err="1">
                <a:solidFill>
                  <a:schemeClr val="bg1"/>
                </a:solidFill>
                <a:latin typeface="Arial "/>
              </a:rPr>
              <a:t>product</a:t>
            </a:r>
            <a:r>
              <a:rPr lang="pl-PL" sz="2000" dirty="0">
                <a:solidFill>
                  <a:schemeClr val="bg1"/>
                </a:solidFill>
                <a:latin typeface="Arial "/>
              </a:rPr>
              <a:t> </a:t>
            </a:r>
            <a:r>
              <a:rPr lang="pl-PL" sz="2000" dirty="0" err="1">
                <a:solidFill>
                  <a:schemeClr val="bg1"/>
                </a:solidFill>
                <a:latin typeface="Arial "/>
              </a:rPr>
              <a:t>usage</a:t>
            </a:r>
            <a:r>
              <a:rPr lang="pl-PL" sz="2000" dirty="0">
                <a:solidFill>
                  <a:schemeClr val="bg1"/>
                </a:solidFill>
                <a:latin typeface="Arial "/>
              </a:rPr>
              <a:t>.</a:t>
            </a:r>
          </a:p>
        </p:txBody>
      </p:sp>
      <p:sp>
        <p:nvSpPr>
          <p:cNvPr id="68" name="Prostokąt 67">
            <a:extLst>
              <a:ext uri="{FF2B5EF4-FFF2-40B4-BE49-F238E27FC236}">
                <a16:creationId xmlns:a16="http://schemas.microsoft.com/office/drawing/2014/main" id="{8E61FEBF-B9CF-76FA-99AE-F953412DBE85}"/>
              </a:ext>
            </a:extLst>
          </p:cNvPr>
          <p:cNvSpPr/>
          <p:nvPr/>
        </p:nvSpPr>
        <p:spPr>
          <a:xfrm>
            <a:off x="34234052" y="13244740"/>
            <a:ext cx="7690296" cy="2246769"/>
          </a:xfrm>
          <a:prstGeom prst="rect">
            <a:avLst/>
          </a:prstGeom>
        </p:spPr>
        <p:txBody>
          <a:bodyPr wrap="square">
            <a:spAutoFit/>
          </a:bodyPr>
          <a:lstStyle/>
          <a:p>
            <a:pPr algn="just"/>
            <a:r>
              <a:rPr lang="pl-PL" sz="2800" b="1" dirty="0" err="1">
                <a:solidFill>
                  <a:srgbClr val="000000"/>
                </a:solidFill>
                <a:latin typeface="Arial "/>
              </a:rPr>
              <a:t>According</a:t>
            </a:r>
            <a:r>
              <a:rPr lang="pl-PL" sz="2800" b="1" dirty="0">
                <a:solidFill>
                  <a:srgbClr val="000000"/>
                </a:solidFill>
                <a:latin typeface="Arial "/>
              </a:rPr>
              <a:t> to </a:t>
            </a:r>
            <a:r>
              <a:rPr lang="pl-PL" sz="2800" b="1" dirty="0" err="1">
                <a:solidFill>
                  <a:srgbClr val="000000"/>
                </a:solidFill>
                <a:latin typeface="Arial "/>
              </a:rPr>
              <a:t>questionnaire</a:t>
            </a:r>
            <a:r>
              <a:rPr lang="pl-PL" sz="2800" b="1" dirty="0">
                <a:solidFill>
                  <a:srgbClr val="000000"/>
                </a:solidFill>
                <a:latin typeface="Arial "/>
              </a:rPr>
              <a:t> </a:t>
            </a:r>
            <a:r>
              <a:rPr lang="pl-PL" sz="2800" b="1" dirty="0" err="1">
                <a:solidFill>
                  <a:srgbClr val="000000"/>
                </a:solidFill>
                <a:latin typeface="Arial "/>
              </a:rPr>
              <a:t>results</a:t>
            </a:r>
            <a:r>
              <a:rPr lang="pl-PL" sz="2800" b="1" dirty="0">
                <a:solidFill>
                  <a:srgbClr val="000000"/>
                </a:solidFill>
                <a:latin typeface="Arial "/>
              </a:rPr>
              <a:t>, </a:t>
            </a:r>
            <a:r>
              <a:rPr lang="pl-PL" sz="2800" b="1" dirty="0" err="1">
                <a:solidFill>
                  <a:srgbClr val="000000"/>
                </a:solidFill>
                <a:latin typeface="Arial "/>
              </a:rPr>
              <a:t>tested</a:t>
            </a:r>
            <a:r>
              <a:rPr lang="pl-PL" sz="2800" b="1" dirty="0">
                <a:solidFill>
                  <a:srgbClr val="000000"/>
                </a:solidFill>
                <a:latin typeface="Arial "/>
              </a:rPr>
              <a:t> </a:t>
            </a:r>
            <a:r>
              <a:rPr lang="pl-PL" sz="2800" b="1" dirty="0" err="1">
                <a:solidFill>
                  <a:srgbClr val="000000"/>
                </a:solidFill>
                <a:latin typeface="Arial "/>
              </a:rPr>
              <a:t>product</a:t>
            </a:r>
            <a:r>
              <a:rPr lang="pl-PL" sz="2800" b="1" dirty="0">
                <a:solidFill>
                  <a:srgbClr val="000000"/>
                </a:solidFill>
                <a:latin typeface="Arial "/>
              </a:rPr>
              <a:t> was </a:t>
            </a:r>
            <a:r>
              <a:rPr lang="pl-PL" sz="2800" b="1" dirty="0" err="1">
                <a:solidFill>
                  <a:srgbClr val="000000"/>
                </a:solidFill>
                <a:latin typeface="Arial "/>
              </a:rPr>
              <a:t>effective</a:t>
            </a:r>
            <a:r>
              <a:rPr lang="pl-PL" sz="2800" b="1" dirty="0">
                <a:solidFill>
                  <a:srgbClr val="000000"/>
                </a:solidFill>
                <a:latin typeface="Arial "/>
              </a:rPr>
              <a:t> in </a:t>
            </a:r>
            <a:r>
              <a:rPr lang="pl-PL" sz="2800" b="1" dirty="0" err="1">
                <a:solidFill>
                  <a:srgbClr val="000000"/>
                </a:solidFill>
                <a:latin typeface="Arial "/>
              </a:rPr>
              <a:t>terms</a:t>
            </a:r>
            <a:r>
              <a:rPr lang="pl-PL" sz="2800" b="1" dirty="0">
                <a:solidFill>
                  <a:srgbClr val="000000"/>
                </a:solidFill>
                <a:latin typeface="Arial "/>
              </a:rPr>
              <a:t> of AD </a:t>
            </a:r>
            <a:r>
              <a:rPr lang="pl-PL" sz="2800" b="1" dirty="0" err="1">
                <a:solidFill>
                  <a:srgbClr val="000000"/>
                </a:solidFill>
                <a:latin typeface="Arial "/>
              </a:rPr>
              <a:t>symptoms</a:t>
            </a:r>
            <a:r>
              <a:rPr lang="pl-PL" sz="2800" b="1" dirty="0">
                <a:solidFill>
                  <a:srgbClr val="000000"/>
                </a:solidFill>
                <a:latin typeface="Arial "/>
              </a:rPr>
              <a:t> </a:t>
            </a:r>
            <a:r>
              <a:rPr lang="pl-PL" sz="2800" b="1" dirty="0" err="1">
                <a:solidFill>
                  <a:srgbClr val="000000"/>
                </a:solidFill>
                <a:latin typeface="Arial "/>
              </a:rPr>
              <a:t>reduction</a:t>
            </a:r>
            <a:r>
              <a:rPr lang="pl-PL" sz="2800" b="1" dirty="0">
                <a:solidFill>
                  <a:srgbClr val="000000"/>
                </a:solidFill>
                <a:latin typeface="Arial "/>
              </a:rPr>
              <a:t>. </a:t>
            </a:r>
            <a:r>
              <a:rPr lang="pl-PL" sz="2800" b="1" dirty="0" err="1">
                <a:solidFill>
                  <a:srgbClr val="000000"/>
                </a:solidFill>
                <a:latin typeface="Arial "/>
              </a:rPr>
              <a:t>None</a:t>
            </a:r>
            <a:r>
              <a:rPr lang="pl-PL" sz="2800" b="1" dirty="0">
                <a:solidFill>
                  <a:srgbClr val="000000"/>
                </a:solidFill>
                <a:latin typeface="Arial "/>
              </a:rPr>
              <a:t> of </a:t>
            </a:r>
            <a:r>
              <a:rPr lang="pl-PL" sz="2800" b="1" dirty="0" err="1">
                <a:solidFill>
                  <a:srgbClr val="000000"/>
                </a:solidFill>
                <a:latin typeface="Arial "/>
              </a:rPr>
              <a:t>participants</a:t>
            </a:r>
            <a:r>
              <a:rPr lang="pl-PL" sz="2800" b="1" dirty="0">
                <a:solidFill>
                  <a:srgbClr val="000000"/>
                </a:solidFill>
                <a:latin typeface="Arial "/>
              </a:rPr>
              <a:t> </a:t>
            </a:r>
            <a:r>
              <a:rPr lang="pl-PL" sz="2800" b="1" dirty="0" err="1">
                <a:solidFill>
                  <a:srgbClr val="000000"/>
                </a:solidFill>
                <a:latin typeface="Arial "/>
              </a:rPr>
              <a:t>reported</a:t>
            </a:r>
            <a:r>
              <a:rPr lang="pl-PL" sz="2800" b="1" dirty="0">
                <a:solidFill>
                  <a:srgbClr val="000000"/>
                </a:solidFill>
                <a:latin typeface="Arial "/>
              </a:rPr>
              <a:t> </a:t>
            </a:r>
            <a:r>
              <a:rPr lang="pl-PL" sz="2800" b="1" dirty="0" err="1">
                <a:solidFill>
                  <a:srgbClr val="000000"/>
                </a:solidFill>
                <a:latin typeface="Arial "/>
              </a:rPr>
              <a:t>adverse</a:t>
            </a:r>
            <a:r>
              <a:rPr lang="pl-PL" sz="2800" b="1" dirty="0">
                <a:solidFill>
                  <a:srgbClr val="000000"/>
                </a:solidFill>
                <a:latin typeface="Arial "/>
              </a:rPr>
              <a:t> </a:t>
            </a:r>
            <a:r>
              <a:rPr lang="pl-PL" sz="2800" b="1" dirty="0" err="1">
                <a:solidFill>
                  <a:srgbClr val="000000"/>
                </a:solidFill>
                <a:latin typeface="Arial "/>
              </a:rPr>
              <a:t>effects</a:t>
            </a:r>
            <a:r>
              <a:rPr lang="pl-PL" sz="2800" b="1" dirty="0">
                <a:solidFill>
                  <a:srgbClr val="000000"/>
                </a:solidFill>
                <a:latin typeface="Arial "/>
              </a:rPr>
              <a:t> </a:t>
            </a:r>
            <a:r>
              <a:rPr lang="pl-PL" sz="2800" b="1" dirty="0" err="1">
                <a:solidFill>
                  <a:srgbClr val="000000"/>
                </a:solidFill>
                <a:latin typeface="Arial "/>
              </a:rPr>
              <a:t>while</a:t>
            </a:r>
            <a:r>
              <a:rPr lang="pl-PL" sz="2800" b="1" dirty="0">
                <a:solidFill>
                  <a:srgbClr val="000000"/>
                </a:solidFill>
                <a:latin typeface="Arial "/>
              </a:rPr>
              <a:t> </a:t>
            </a:r>
            <a:r>
              <a:rPr lang="pl-PL" sz="2800" b="1" dirty="0" err="1">
                <a:solidFill>
                  <a:srgbClr val="000000"/>
                </a:solidFill>
                <a:latin typeface="Arial "/>
              </a:rPr>
              <a:t>using</a:t>
            </a:r>
            <a:r>
              <a:rPr lang="pl-PL" sz="2800" b="1" dirty="0">
                <a:solidFill>
                  <a:srgbClr val="000000"/>
                </a:solidFill>
                <a:latin typeface="Arial "/>
              </a:rPr>
              <a:t> </a:t>
            </a:r>
            <a:r>
              <a:rPr lang="pl-PL" sz="2800" b="1" dirty="0" err="1">
                <a:solidFill>
                  <a:srgbClr val="000000"/>
                </a:solidFill>
                <a:latin typeface="Arial "/>
              </a:rPr>
              <a:t>Emollient</a:t>
            </a:r>
            <a:r>
              <a:rPr lang="pl-PL" sz="2800" b="1" dirty="0">
                <a:solidFill>
                  <a:srgbClr val="000000"/>
                </a:solidFill>
                <a:latin typeface="Arial "/>
              </a:rPr>
              <a:t> Plus </a:t>
            </a:r>
            <a:r>
              <a:rPr lang="pl-PL" sz="2800" b="1" dirty="0" err="1">
                <a:solidFill>
                  <a:srgbClr val="000000"/>
                </a:solidFill>
                <a:latin typeface="Arial "/>
              </a:rPr>
              <a:t>Cream</a:t>
            </a:r>
            <a:r>
              <a:rPr lang="pl-PL" sz="2800" b="1" dirty="0">
                <a:solidFill>
                  <a:srgbClr val="000000"/>
                </a:solidFill>
                <a:latin typeface="Arial "/>
              </a:rPr>
              <a:t> 16926.</a:t>
            </a:r>
            <a:endParaRPr lang="en-US" sz="2800" dirty="0">
              <a:solidFill>
                <a:srgbClr val="000000"/>
              </a:solidFill>
              <a:latin typeface="Arial "/>
            </a:endParaRPr>
          </a:p>
        </p:txBody>
      </p:sp>
    </p:spTree>
    <p:extLst>
      <p:ext uri="{BB962C8B-B14F-4D97-AF65-F5344CB8AC3E}">
        <p14:creationId xmlns:p14="http://schemas.microsoft.com/office/powerpoint/2010/main" val="1075656888"/>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3FF0672FB899C489F695185469D34DC" ma:contentTypeVersion="20" ma:contentTypeDescription="Utwórz nowy dokument." ma:contentTypeScope="" ma:versionID="6f85c75ba0bfaa3fe77683b18409c38d">
  <xsd:schema xmlns:xsd="http://www.w3.org/2001/XMLSchema" xmlns:xs="http://www.w3.org/2001/XMLSchema" xmlns:p="http://schemas.microsoft.com/office/2006/metadata/properties" xmlns:ns2="7a0af99d-2799-4f26-badf-2b6026016468" xmlns:ns3="aafa28cd-80dd-4a6b-9693-19df398e260c" targetNamespace="http://schemas.microsoft.com/office/2006/metadata/properties" ma:root="true" ma:fieldsID="00fbcc9b29837d3a0b0e34d2e4e0efb7" ns2:_="" ns3:_="">
    <xsd:import namespace="7a0af99d-2799-4f26-badf-2b6026016468"/>
    <xsd:import namespace="aafa28cd-80dd-4a6b-9693-19df398e260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element ref="ns3:TaxCatchAll" minOccurs="0"/>
                <xsd:element ref="ns2:lcf76f155ced4ddcb4097134ff3c332f" minOccurs="0"/>
                <xsd:element ref="ns2:Nazwa_x015b_cie_x017c_ki"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0af99d-2799-4f26-badf-2b60260164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Tagi obrazów" ma:readOnly="false" ma:fieldId="{5cf76f15-5ced-4ddc-b409-7134ff3c332f}" ma:taxonomyMulti="true" ma:sspId="3ac8632a-a5ea-4e15-b367-0617cdb3670e" ma:termSetId="09814cd3-568e-fe90-9814-8d621ff8fb84" ma:anchorId="fba54fb3-c3e1-fe81-a776-ca4b69148c4d" ma:open="true" ma:isKeyword="false">
      <xsd:complexType>
        <xsd:sequence>
          <xsd:element ref="pc:Terms" minOccurs="0" maxOccurs="1"/>
        </xsd:sequence>
      </xsd:complexType>
    </xsd:element>
    <xsd:element name="Nazwa_x015b_cie_x017c_ki" ma:index="24" nillable="true" ma:displayName="Nazwa ścieżki" ma:format="Dropdown" ma:internalName="Nazwa_x015b_cie_x017c_ki">
      <xsd:simpleType>
        <xsd:restriction base="dms:Text">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a28cd-80dd-4a6b-9693-19df398e260c" elementFormDefault="qualified">
    <xsd:import namespace="http://schemas.microsoft.com/office/2006/documentManagement/types"/>
    <xsd:import namespace="http://schemas.microsoft.com/office/infopath/2007/PartnerControls"/>
    <xsd:element name="SharedWithUsers" ma:index="15"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Udostępnione dla — szczegóły" ma:internalName="SharedWithDetails" ma:readOnly="true">
      <xsd:simpleType>
        <xsd:restriction base="dms:Note">
          <xsd:maxLength value="255"/>
        </xsd:restriction>
      </xsd:simpleType>
    </xsd:element>
    <xsd:element name="TaxCatchAll" ma:index="21" nillable="true" ma:displayName="Taxonomy Catch All Column" ma:hidden="true" ma:list="{d631ec0c-2300-436e-b3d5-9c4c250cad6d}" ma:internalName="TaxCatchAll" ma:showField="CatchAllData" ma:web="aafa28cd-80dd-4a6b-9693-19df398e26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E32C0A-2D68-4699-99C6-C84BDD1B09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0af99d-2799-4f26-badf-2b6026016468"/>
    <ds:schemaRef ds:uri="aafa28cd-80dd-4a6b-9693-19df398e2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C48977-FEFA-45C3-AD44-66F9F08C3E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Twilight.thmx</Template>
  <TotalTime>4779</TotalTime>
  <Words>965</Words>
  <Application>Microsoft Office PowerPoint</Application>
  <PresentationFormat>Niestandardowy</PresentationFormat>
  <Paragraphs>65</Paragraphs>
  <Slides>1</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vt:i4>
      </vt:variant>
    </vt:vector>
  </HeadingPairs>
  <TitlesOfParts>
    <vt:vector size="8" baseType="lpstr">
      <vt:lpstr>Arial</vt:lpstr>
      <vt:lpstr>Arial </vt:lpstr>
      <vt:lpstr>Arial Narrow</vt:lpstr>
      <vt:lpstr>Calibri</vt:lpstr>
      <vt:lpstr>Corbel</vt:lpstr>
      <vt:lpstr>Wingdings</vt:lpstr>
      <vt:lpstr>Twilight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dc:creator>
  <cp:lastModifiedBy>Rachalewski Michał</cp:lastModifiedBy>
  <cp:revision>66</cp:revision>
  <dcterms:created xsi:type="dcterms:W3CDTF">2012-01-26T12:01:43Z</dcterms:created>
  <dcterms:modified xsi:type="dcterms:W3CDTF">2023-11-03T12:45:32Z</dcterms:modified>
</cp:coreProperties>
</file>